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774" r:id="rId1"/>
  </p:sldMasterIdLst>
  <p:notesMasterIdLst>
    <p:notesMasterId r:id="rId23"/>
  </p:notesMasterIdLst>
  <p:sldIdLst>
    <p:sldId id="313" r:id="rId2"/>
    <p:sldId id="324" r:id="rId3"/>
    <p:sldId id="343" r:id="rId4"/>
    <p:sldId id="318" r:id="rId5"/>
    <p:sldId id="344" r:id="rId6"/>
    <p:sldId id="345" r:id="rId7"/>
    <p:sldId id="346" r:id="rId8"/>
    <p:sldId id="352" r:id="rId9"/>
    <p:sldId id="332" r:id="rId10"/>
    <p:sldId id="351" r:id="rId11"/>
    <p:sldId id="350" r:id="rId12"/>
    <p:sldId id="328" r:id="rId13"/>
    <p:sldId id="329" r:id="rId14"/>
    <p:sldId id="331" r:id="rId15"/>
    <p:sldId id="347" r:id="rId16"/>
    <p:sldId id="341" r:id="rId17"/>
    <p:sldId id="334" r:id="rId18"/>
    <p:sldId id="335" r:id="rId19"/>
    <p:sldId id="338" r:id="rId20"/>
    <p:sldId id="339" r:id="rId21"/>
    <p:sldId id="325" r:id="rId22"/>
  </p:sldIdLst>
  <p:sldSz cx="12192000" cy="6858000"/>
  <p:notesSz cx="6808788" cy="99409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Автор" initials="A" lastIdx="4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9C"/>
    <a:srgbClr val="1D6D71"/>
    <a:srgbClr val="31B7BC"/>
    <a:srgbClr val="217C81"/>
    <a:srgbClr val="258E93"/>
    <a:srgbClr val="31BAC1"/>
    <a:srgbClr val="79D8DD"/>
    <a:srgbClr val="9EF4F8"/>
    <a:srgbClr val="EE7700"/>
    <a:srgbClr val="E51B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771" autoAdjust="0"/>
    <p:restoredTop sz="94660"/>
  </p:normalViewPr>
  <p:slideViewPr>
    <p:cSldViewPr snapToGrid="0">
      <p:cViewPr varScale="1">
        <p:scale>
          <a:sx n="77" d="100"/>
          <a:sy n="77" d="100"/>
        </p:scale>
        <p:origin x="126" y="6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C8AC33-618F-4DFF-9904-8C62A73F1A4A}" type="datetimeFigureOut">
              <a:rPr lang="ru-RU" smtClean="0"/>
              <a:t>01.08.2025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84070"/>
            <a:ext cx="5447030" cy="3914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00C912-EA94-49BA-BE71-9C4BFB28DD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117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6BD72-CDDB-4D45-9C8A-E2C4C4DE4505}" type="datetime1">
              <a:rPr lang="ru-RU" smtClean="0"/>
              <a:t>01.08.2025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D162B-5319-462D-BC8B-165E988EFA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861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CEDF8-89E8-4463-8DD9-519789B33066}" type="datetime1">
              <a:rPr lang="ru-RU" smtClean="0"/>
              <a:t>01.08.2025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D162B-5319-462D-BC8B-165E988EFA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776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484DE-5FAC-48EB-8AE4-6F4F8E931200}" type="datetime1">
              <a:rPr lang="ru-RU" smtClean="0"/>
              <a:t>01.08.2025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D162B-5319-462D-BC8B-165E988EFA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0606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996C42E-5D13-7741-87EF-351E562E52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 i="0"/>
            </a:lvl1pPr>
          </a:lstStyle>
          <a:p>
            <a:fld id="{86CB4B4D-7CA3-9044-876B-883B54F8677D}" type="slidenum">
              <a:rPr lang="x-none" smtClean="0"/>
              <a:pPr/>
              <a:t>‹#›</a:t>
            </a:fld>
            <a:endParaRPr lang="x-none"/>
          </a:p>
        </p:txBody>
      </p:sp>
      <p:pic>
        <p:nvPicPr>
          <p:cNvPr id="4" name="1.jpg" descr="1.jpg">
            <a:extLst>
              <a:ext uri="{FF2B5EF4-FFF2-40B4-BE49-F238E27FC236}">
                <a16:creationId xmlns:a16="http://schemas.microsoft.com/office/drawing/2014/main" id="{5BBD207A-3FD6-5D4E-9B6C-882C8A9763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05366"/>
            <a:ext cx="12192000" cy="1530565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Дизайн без названия (8).png" descr="Дизайн без названия (8).png">
            <a:extLst>
              <a:ext uri="{FF2B5EF4-FFF2-40B4-BE49-F238E27FC236}">
                <a16:creationId xmlns:a16="http://schemas.microsoft.com/office/drawing/2014/main" id="{9D47EFD1-BC47-0149-BCC8-2DB8442DA6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176" y="4253949"/>
            <a:ext cx="12195176" cy="316782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51471474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  <p:pic>
        <p:nvPicPr>
          <p:cNvPr id="3" name="3.jpg" descr="3.jpg">
            <a:extLst>
              <a:ext uri="{FF2B5EF4-FFF2-40B4-BE49-F238E27FC236}">
                <a16:creationId xmlns:a16="http://schemas.microsoft.com/office/drawing/2014/main" id="{2EEB66C6-37E4-7C4A-8B66-E72E2615FD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38074" cy="688763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71409015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08D53-2575-411B-B6D9-B84707193C80}" type="datetime1">
              <a:rPr lang="ru-RU" smtClean="0"/>
              <a:t>01.08.2025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D162B-5319-462D-BC8B-165E988EFA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281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D03F4-FEE8-46DC-9DEE-E5C9D0F61829}" type="datetime1">
              <a:rPr lang="ru-RU" smtClean="0"/>
              <a:t>01.08.2025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D162B-5319-462D-BC8B-165E988EFA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91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E9352-0950-4325-8163-C636A544C5C7}" type="datetime1">
              <a:rPr lang="ru-RU" smtClean="0"/>
              <a:t>01.08.2025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D162B-5319-462D-BC8B-165E988EFA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901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586F0-A71F-4E82-9304-971B905CAED4}" type="datetime1">
              <a:rPr lang="ru-RU" smtClean="0"/>
              <a:t>01.08.2025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D162B-5319-462D-BC8B-165E988EFA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03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643E8-76C5-4AFC-8FC8-FC5E2EB1DD15}" type="datetime1">
              <a:rPr lang="ru-RU" smtClean="0"/>
              <a:t>01.08.2025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D162B-5319-462D-BC8B-165E988EFA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201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8EBD4-D950-437C-9A27-EEFFB92A10E5}" type="datetime1">
              <a:rPr lang="ru-RU" smtClean="0"/>
              <a:t>01.08.2025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D162B-5319-462D-BC8B-165E988EFA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994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E0D58-45D5-4857-85A5-42EE3B83A768}" type="datetime1">
              <a:rPr lang="ru-RU" smtClean="0"/>
              <a:t>01.08.2025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D162B-5319-462D-BC8B-165E988EFA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648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27B92-DD7C-4D33-B291-1E6F1BD02EBA}" type="datetime1">
              <a:rPr lang="ru-RU" smtClean="0"/>
              <a:t>01.08.2025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D162B-5319-462D-BC8B-165E988EFA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78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1B9F2E-1458-43FC-98B1-927B4BC558D2}" type="datetime1">
              <a:rPr lang="ru-RU" smtClean="0"/>
              <a:t>01.08.2025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1D162B-5319-462D-BC8B-165E988EFA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357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УРОК ФИНЗОЖ"/>
          <p:cNvSpPr txBox="1"/>
          <p:nvPr/>
        </p:nvSpPr>
        <p:spPr>
          <a:xfrm>
            <a:off x="376099" y="1556790"/>
            <a:ext cx="51361" cy="17076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l" defTabSz="457200">
              <a:lnSpc>
                <a:spcPts val="15400"/>
              </a:lnSpc>
              <a:defRPr sz="12000">
                <a:solidFill>
                  <a:srgbClr val="393B3B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endParaRPr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8">
            <a:extLst>
              <a:ext uri="{FF2B5EF4-FFF2-40B4-BE49-F238E27FC236}">
                <a16:creationId xmlns:a16="http://schemas.microsoft.com/office/drawing/2014/main" id="{BD4996D3-E7BB-4B92-80CD-B29206A6A806}"/>
              </a:ext>
            </a:extLst>
          </p:cNvPr>
          <p:cNvGrpSpPr>
            <a:grpSpLocks noChangeAspect="1"/>
          </p:cNvGrpSpPr>
          <p:nvPr/>
        </p:nvGrpSpPr>
        <p:grpSpPr>
          <a:xfrm>
            <a:off x="260718" y="618587"/>
            <a:ext cx="3552568" cy="938203"/>
            <a:chOff x="0" y="0"/>
            <a:chExt cx="7961408" cy="2092117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F7FBBBB0-FBA4-4905-863A-A07A3941F5D4}"/>
                </a:ext>
              </a:extLst>
            </p:cNvPr>
            <p:cNvSpPr/>
            <p:nvPr/>
          </p:nvSpPr>
          <p:spPr>
            <a:xfrm>
              <a:off x="0" y="9880"/>
              <a:ext cx="5430318" cy="2082237"/>
            </a:xfrm>
            <a:custGeom>
              <a:avLst/>
              <a:gdLst/>
              <a:ahLst/>
              <a:cxnLst/>
              <a:rect l="l" t="t" r="r" b="b"/>
              <a:pathLst>
                <a:path w="5430318" h="2082237">
                  <a:moveTo>
                    <a:pt x="0" y="0"/>
                  </a:moveTo>
                  <a:lnTo>
                    <a:pt x="5430318" y="0"/>
                  </a:lnTo>
                  <a:lnTo>
                    <a:pt x="5430318" y="2082237"/>
                  </a:lnTo>
                  <a:lnTo>
                    <a:pt x="0" y="208223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b="-542609"/>
              </a:stretch>
            </a:blipFill>
          </p:spPr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27F4BE32-724A-41E3-9257-2252210FA678}"/>
                </a:ext>
              </a:extLst>
            </p:cNvPr>
            <p:cNvSpPr/>
            <p:nvPr/>
          </p:nvSpPr>
          <p:spPr>
            <a:xfrm>
              <a:off x="5679707" y="0"/>
              <a:ext cx="2281701" cy="2092117"/>
            </a:xfrm>
            <a:custGeom>
              <a:avLst/>
              <a:gdLst/>
              <a:ahLst/>
              <a:cxnLst/>
              <a:rect l="l" t="t" r="r" b="b"/>
              <a:pathLst>
                <a:path w="2281701" h="2092117">
                  <a:moveTo>
                    <a:pt x="0" y="0"/>
                  </a:moveTo>
                  <a:lnTo>
                    <a:pt x="2281701" y="0"/>
                  </a:lnTo>
                  <a:lnTo>
                    <a:pt x="2281701" y="2092117"/>
                  </a:lnTo>
                  <a:lnTo>
                    <a:pt x="0" y="20921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16766"/>
              </a:stretch>
            </a:blipFill>
          </p:spPr>
        </p:sp>
      </p:grp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D027D861-7E56-4ABB-8787-3A9740F37252}"/>
              </a:ext>
            </a:extLst>
          </p:cNvPr>
          <p:cNvSpPr txBox="1">
            <a:spLocks/>
          </p:cNvSpPr>
          <p:nvPr/>
        </p:nvSpPr>
        <p:spPr>
          <a:xfrm>
            <a:off x="542841" y="2410613"/>
            <a:ext cx="11094603" cy="85382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«</a:t>
            </a:r>
            <a:r>
              <a:rPr lang="ru-RU" b="1" dirty="0">
                <a:solidFill>
                  <a:srgbClr val="004F9C"/>
                </a:solidFill>
                <a:latin typeface="Book Antiqua" panose="02040602050305030304" pitchFamily="18" charset="0"/>
              </a:rPr>
              <a:t>Повышение осведомленности граждан о возможностях инвестирования на фондовом рынке</a:t>
            </a:r>
            <a:r>
              <a:rPr lang="ru-RU" sz="3600" b="1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»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BDEBC12-757C-48B2-A72B-6756A197192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x-none" smtClean="0"/>
              <a:pPr/>
              <a:t>1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143958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3183" y="1909144"/>
            <a:ext cx="5075294" cy="4959135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FB67A07-8EAF-47CE-9973-91C1B2CEE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D162B-5319-462D-BC8B-165E988EFA49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8A7440B0-24A7-4636-A3A4-C26B697C5708}"/>
              </a:ext>
            </a:extLst>
          </p:cNvPr>
          <p:cNvSpPr txBox="1">
            <a:spLocks/>
          </p:cNvSpPr>
          <p:nvPr/>
        </p:nvSpPr>
        <p:spPr>
          <a:xfrm>
            <a:off x="252274" y="300446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>
                <a:solidFill>
                  <a:srgbClr val="31B7BC"/>
                </a:solidFill>
                <a:latin typeface="Book Antiqua" panose="020406020503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ПДС</a:t>
            </a:r>
            <a:endParaRPr lang="ru-RU" sz="4000" b="1" dirty="0">
              <a:solidFill>
                <a:srgbClr val="31B7BC"/>
              </a:solidFill>
              <a:latin typeface="Book Antiqua" panose="0204060205030503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22600B-305A-4137-AAE6-91B279C080BB}"/>
              </a:ext>
            </a:extLst>
          </p:cNvPr>
          <p:cNvSpPr txBox="1"/>
          <p:nvPr/>
        </p:nvSpPr>
        <p:spPr>
          <a:xfrm>
            <a:off x="252274" y="942724"/>
            <a:ext cx="11576203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Программа долгосрочных сбережений —</a:t>
            </a:r>
            <a:r>
              <a:rPr lang="ru-RU" sz="2000" b="1" i="0" dirty="0">
                <a:solidFill>
                  <a:srgbClr val="004F9C"/>
                </a:solidFill>
                <a:effectLst/>
                <a:latin typeface="Book Antiqua" panose="02040602050305030304" pitchFamily="18" charset="0"/>
                <a:cs typeface="Arial" panose="020B0604020202020204" pitchFamily="34" charset="0"/>
              </a:rPr>
              <a:t> </a:t>
            </a:r>
            <a:r>
              <a:rPr lang="ru-RU" sz="2000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это добровольный накопительно-сберегательный продукт с участием государства. Инструмент предусматривает активное самостоятельное участие граждан в накоплении капитала как за счёт личных средств, так и за счёт средств пенсионных накоплений. </a:t>
            </a:r>
          </a:p>
          <a:p>
            <a:pPr algn="just"/>
            <a:endParaRPr lang="ru-RU" sz="800" b="1" dirty="0">
              <a:solidFill>
                <a:srgbClr val="004F9C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2273" y="2465461"/>
            <a:ext cx="6874667" cy="1051509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Средства находятся под управлением негосударственного пенсионного фонда (НПФ)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97553" y="4864182"/>
            <a:ext cx="6784106" cy="1259602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ru-RU" b="1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Возможность перевода пенсионных накоплений</a:t>
            </a:r>
          </a:p>
          <a:p>
            <a:pPr marL="342900" indent="-342900">
              <a:buAutoNum type="arabicPeriod"/>
            </a:pPr>
            <a:r>
              <a:rPr lang="ru-RU" b="1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Софинансирование от государства</a:t>
            </a:r>
          </a:p>
          <a:p>
            <a:pPr marL="342900" indent="-342900">
              <a:buAutoNum type="arabicPeriod"/>
            </a:pPr>
            <a:r>
              <a:rPr lang="ru-RU" b="1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Государственные гарантии сохранности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9D41988-54C3-46B6-9E3E-B620B4877135}"/>
              </a:ext>
            </a:extLst>
          </p:cNvPr>
          <p:cNvSpPr txBox="1"/>
          <p:nvPr/>
        </p:nvSpPr>
        <p:spPr>
          <a:xfrm>
            <a:off x="252273" y="4266941"/>
            <a:ext cx="26119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i="0" dirty="0">
                <a:solidFill>
                  <a:srgbClr val="004F9C"/>
                </a:solidFill>
                <a:effectLst/>
                <a:latin typeface="Book Antiqua" panose="02040602050305030304" pitchFamily="18" charset="0"/>
                <a:cs typeface="Arial" panose="020B0604020202020204" pitchFamily="34" charset="0"/>
              </a:rPr>
              <a:t>Преимущества:</a:t>
            </a:r>
            <a:endParaRPr lang="ru-RU" sz="2400" i="0" dirty="0">
              <a:solidFill>
                <a:srgbClr val="004F9C"/>
              </a:solidFill>
              <a:effectLst/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981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7391" y="1120393"/>
            <a:ext cx="6185315" cy="5647462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FB67A07-8EAF-47CE-9973-91C1B2CEE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D162B-5319-462D-BC8B-165E988EFA49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8A7440B0-24A7-4636-A3A4-C26B697C5708}"/>
              </a:ext>
            </a:extLst>
          </p:cNvPr>
          <p:cNvSpPr txBox="1">
            <a:spLocks/>
          </p:cNvSpPr>
          <p:nvPr/>
        </p:nvSpPr>
        <p:spPr>
          <a:xfrm>
            <a:off x="252274" y="373749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000" b="1" dirty="0">
              <a:solidFill>
                <a:srgbClr val="31B7BC"/>
              </a:solidFill>
              <a:latin typeface="Book Antiqua" panose="0204060205030503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22600B-305A-4137-AAE6-91B279C080BB}"/>
              </a:ext>
            </a:extLst>
          </p:cNvPr>
          <p:cNvSpPr txBox="1"/>
          <p:nvPr/>
        </p:nvSpPr>
        <p:spPr>
          <a:xfrm>
            <a:off x="182605" y="-3019"/>
            <a:ext cx="1200939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ru-RU" sz="800" b="1" dirty="0">
              <a:solidFill>
                <a:srgbClr val="004F9C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  <a:p>
            <a:pPr algn="ctr">
              <a:spcAft>
                <a:spcPts val="600"/>
              </a:spcAft>
            </a:pPr>
            <a:r>
              <a:rPr lang="ru-RU" sz="3200" b="1" dirty="0">
                <a:solidFill>
                  <a:srgbClr val="31B7BC"/>
                </a:solidFill>
                <a:latin typeface="Book Antiqua" panose="02040602050305030304" pitchFamily="18" charset="0"/>
                <a:ea typeface="Cambria" panose="02040503050406030204" pitchFamily="18" charset="0"/>
              </a:rPr>
              <a:t>ИНДИВИДУАЛЬНЫЙ ИНВЕСТИЦИОННЫЙ СЧЕТ (ИИС) </a:t>
            </a:r>
            <a:r>
              <a:rPr lang="ru-RU" sz="2000" dirty="0">
                <a:latin typeface="Book Antiqua" panose="02040602050305030304" pitchFamily="18" charset="0"/>
                <a:ea typeface="Cambria" panose="02040503050406030204" pitchFamily="18" charset="0"/>
              </a:rPr>
              <a:t>специальный брокерский счет, позволяющий физическим лицам инвестировать в ценные бумаги, валюту и другие финансовые инструменты с возможностью получения налоговых вычетов</a:t>
            </a:r>
            <a:r>
              <a:rPr lang="ru-RU" sz="2000" dirty="0">
                <a:latin typeface="Proxima Nova Semibold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15" name="Прямоугольник: скругленные углы 10">
            <a:extLst>
              <a:ext uri="{FF2B5EF4-FFF2-40B4-BE49-F238E27FC236}">
                <a16:creationId xmlns:a16="http://schemas.microsoft.com/office/drawing/2014/main" id="{0E58385A-F4C0-5847-A404-5F634252219B}"/>
              </a:ext>
            </a:extLst>
          </p:cNvPr>
          <p:cNvSpPr/>
          <p:nvPr/>
        </p:nvSpPr>
        <p:spPr>
          <a:xfrm>
            <a:off x="299955" y="1349342"/>
            <a:ext cx="3439837" cy="2316366"/>
          </a:xfrm>
          <a:prstGeom prst="roundRect">
            <a:avLst>
              <a:gd name="adj" fmla="val 1118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Book Antiqua" panose="02040602050305030304" pitchFamily="18" charset="0"/>
                <a:cs typeface="Times New Roman" panose="02020603050405020304" pitchFamily="18" charset="0"/>
              </a:rPr>
              <a:t>Самостоятельное инвестирование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ИИС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Book Antiqua" panose="02040602050305030304" pitchFamily="18" charset="0"/>
                <a:cs typeface="Times New Roman" panose="02020603050405020304" pitchFamily="18" charset="0"/>
              </a:rPr>
              <a:t>Доверительное управление </a:t>
            </a:r>
          </a:p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(ИИС ДУ, ИИС ОПИФ)</a:t>
            </a:r>
          </a:p>
        </p:txBody>
      </p:sp>
      <p:sp>
        <p:nvSpPr>
          <p:cNvPr id="17" name="Прямоугольник: скругленные углы 10">
            <a:extLst>
              <a:ext uri="{FF2B5EF4-FFF2-40B4-BE49-F238E27FC236}">
                <a16:creationId xmlns:a16="http://schemas.microsoft.com/office/drawing/2014/main" id="{0E58385A-F4C0-5847-A404-5F634252219B}"/>
              </a:ext>
            </a:extLst>
          </p:cNvPr>
          <p:cNvSpPr/>
          <p:nvPr/>
        </p:nvSpPr>
        <p:spPr>
          <a:xfrm>
            <a:off x="240721" y="4039983"/>
            <a:ext cx="3499071" cy="2535478"/>
          </a:xfrm>
          <a:prstGeom prst="roundRect">
            <a:avLst>
              <a:gd name="adj" fmla="val 1118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Book Antiqua" panose="02040602050305030304" pitchFamily="18" charset="0"/>
                <a:cs typeface="Times New Roman" panose="02020603050405020304" pitchFamily="18" charset="0"/>
              </a:rPr>
              <a:t>Инвестиции в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любые </a:t>
            </a:r>
            <a:r>
              <a:rPr lang="ru-RU" sz="2000" dirty="0">
                <a:latin typeface="Book Antiqua" panose="02040602050305030304" pitchFamily="18" charset="0"/>
                <a:cs typeface="Times New Roman" panose="02020603050405020304" pitchFamily="18" charset="0"/>
              </a:rPr>
              <a:t>биржевые финансовые инструменты </a:t>
            </a:r>
          </a:p>
          <a:p>
            <a:pPr algn="ctr"/>
            <a:r>
              <a:rPr lang="ru-RU" sz="2000" i="1" dirty="0">
                <a:latin typeface="Book Antiqua" panose="02040602050305030304" pitchFamily="18" charset="0"/>
                <a:cs typeface="Times New Roman" panose="02020603050405020304" pitchFamily="18" charset="0"/>
              </a:rPr>
              <a:t>(исключение - ценные бумаги иностранных эмитентов)</a:t>
            </a:r>
          </a:p>
        </p:txBody>
      </p:sp>
      <p:sp>
        <p:nvSpPr>
          <p:cNvPr id="16" name="Прямоугольник: скругленные углы 10">
            <a:extLst>
              <a:ext uri="{FF2B5EF4-FFF2-40B4-BE49-F238E27FC236}">
                <a16:creationId xmlns:a16="http://schemas.microsoft.com/office/drawing/2014/main" id="{0E58385A-F4C0-5847-A404-5F634252219B}"/>
              </a:ext>
            </a:extLst>
          </p:cNvPr>
          <p:cNvSpPr/>
          <p:nvPr/>
        </p:nvSpPr>
        <p:spPr>
          <a:xfrm>
            <a:off x="3537321" y="2299304"/>
            <a:ext cx="3705959" cy="2699270"/>
          </a:xfrm>
          <a:prstGeom prst="roundRect">
            <a:avLst>
              <a:gd name="adj" fmla="val 11186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Комбинация налоговых вычетов:</a:t>
            </a:r>
          </a:p>
          <a:p>
            <a:pPr marL="342900" indent="-342900">
              <a:buFontTx/>
              <a:buChar char="-"/>
            </a:pPr>
            <a:r>
              <a:rPr lang="ru-RU" sz="2000" dirty="0">
                <a:latin typeface="Book Antiqua" panose="02040602050305030304" pitchFamily="18" charset="0"/>
                <a:cs typeface="Times New Roman" panose="02020603050405020304" pitchFamily="18" charset="0"/>
              </a:rPr>
              <a:t>вычет на взнос </a:t>
            </a:r>
            <a:br>
              <a:rPr lang="ru-RU" sz="2000" dirty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Book Antiqua" panose="02040602050305030304" pitchFamily="18" charset="0"/>
                <a:cs typeface="Times New Roman" panose="02020603050405020304" pitchFamily="18" charset="0"/>
              </a:rPr>
              <a:t>(до 400 тыс. руб. в год);</a:t>
            </a:r>
          </a:p>
          <a:p>
            <a:pPr marL="342900" indent="-342900">
              <a:buFontTx/>
              <a:buChar char="-"/>
            </a:pPr>
            <a:endParaRPr lang="ru-RU" sz="2000" dirty="0"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Book Antiqua" panose="02040602050305030304" pitchFamily="18" charset="0"/>
                <a:cs typeface="Times New Roman" panose="02020603050405020304" pitchFamily="18" charset="0"/>
              </a:rPr>
              <a:t>-    вычет на доход (до 30 млн    рублей от уплаты налога)</a:t>
            </a:r>
          </a:p>
        </p:txBody>
      </p:sp>
    </p:spTree>
    <p:extLst>
      <p:ext uri="{BB962C8B-B14F-4D97-AF65-F5344CB8AC3E}">
        <p14:creationId xmlns:p14="http://schemas.microsoft.com/office/powerpoint/2010/main" val="198425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3874" y="337346"/>
            <a:ext cx="4510686" cy="4450342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8A7440B0-24A7-4636-A3A4-C26B697C5708}"/>
              </a:ext>
            </a:extLst>
          </p:cNvPr>
          <p:cNvSpPr txBox="1">
            <a:spLocks/>
          </p:cNvSpPr>
          <p:nvPr/>
        </p:nvSpPr>
        <p:spPr>
          <a:xfrm>
            <a:off x="535646" y="337346"/>
            <a:ext cx="12032491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>
                <a:solidFill>
                  <a:srgbClr val="31B7B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АКЦИИ</a:t>
            </a:r>
            <a:endParaRPr lang="ru-RU" sz="4000" b="1" dirty="0">
              <a:solidFill>
                <a:srgbClr val="31B7BC"/>
              </a:solidFill>
              <a:latin typeface="Book Antiqua" panose="0204060205030503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8104FD1-8BA4-4DA2-A463-DB62D86F6036}"/>
              </a:ext>
            </a:extLst>
          </p:cNvPr>
          <p:cNvSpPr txBox="1"/>
          <p:nvPr/>
        </p:nvSpPr>
        <p:spPr>
          <a:xfrm>
            <a:off x="535646" y="1400612"/>
            <a:ext cx="6019317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Акции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—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 это ценные бумаги, представляющие собой долю собственности в акционерном обществе (компании). </a:t>
            </a:r>
          </a:p>
          <a:p>
            <a:pPr algn="just"/>
            <a:endParaRPr lang="ru-RU" sz="3200" dirty="0">
              <a:solidFill>
                <a:schemeClr val="accent5">
                  <a:lumMod val="50000"/>
                </a:schemeClr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  <a:p>
            <a:pPr algn="just"/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Они дают владельцу право </a:t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</a:b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на часть прибыли компании (дивиденды).</a:t>
            </a:r>
            <a:endParaRPr lang="ru-RU" sz="4000" i="0" dirty="0">
              <a:solidFill>
                <a:schemeClr val="accent5">
                  <a:lumMod val="50000"/>
                </a:schemeClr>
              </a:solidFill>
              <a:effectLst/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5646" y="5838666"/>
            <a:ext cx="118060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В России торгуются акции </a:t>
            </a:r>
            <a:r>
              <a:rPr lang="ru-RU" sz="3600" b="1" dirty="0" smtClean="0">
                <a:solidFill>
                  <a:srgbClr val="1D6D71"/>
                </a:solidFill>
                <a:latin typeface="Book Antiqua" panose="02040602050305030304" pitchFamily="18" charset="0"/>
              </a:rPr>
              <a:t>около 200 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компаний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730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1583" y="1324816"/>
            <a:ext cx="2692582" cy="2354424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FB67A07-8EAF-47CE-9973-91C1B2CEE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D162B-5319-462D-BC8B-165E988EFA49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8A7440B0-24A7-4636-A3A4-C26B697C5708}"/>
              </a:ext>
            </a:extLst>
          </p:cNvPr>
          <p:cNvSpPr txBox="1">
            <a:spLocks/>
          </p:cNvSpPr>
          <p:nvPr/>
        </p:nvSpPr>
        <p:spPr>
          <a:xfrm>
            <a:off x="252274" y="373749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rgbClr val="31B7BC"/>
                </a:solidFill>
                <a:latin typeface="Book Antiqua" panose="020406020503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IPO. </a:t>
            </a:r>
            <a:r>
              <a:rPr lang="ru-RU" sz="4000" b="1" dirty="0">
                <a:solidFill>
                  <a:srgbClr val="31B7BC"/>
                </a:solidFill>
                <a:latin typeface="Book Antiqua" panose="020406020503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Риски и преимущества</a:t>
            </a:r>
            <a:endParaRPr lang="ru-RU" sz="4000" b="1" dirty="0">
              <a:solidFill>
                <a:srgbClr val="31B7BC"/>
              </a:solidFill>
              <a:latin typeface="Book Antiqua" panose="0204060205030503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22600B-305A-4137-AAE6-91B279C080BB}"/>
              </a:ext>
            </a:extLst>
          </p:cNvPr>
          <p:cNvSpPr txBox="1"/>
          <p:nvPr/>
        </p:nvSpPr>
        <p:spPr>
          <a:xfrm>
            <a:off x="243092" y="1190144"/>
            <a:ext cx="9004743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b="1" dirty="0">
                <a:solidFill>
                  <a:srgbClr val="004F9C"/>
                </a:solidFill>
                <a:latin typeface="Book Antiqua" panose="02040602050305030304" pitchFamily="18" charset="0"/>
              </a:rPr>
              <a:t>Initial Public Offering (IPO)</a:t>
            </a:r>
            <a:r>
              <a:rPr lang="ru-RU" sz="3200" b="1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 —</a:t>
            </a:r>
            <a:r>
              <a:rPr lang="ru-RU" sz="3200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 процесс первичного публичного размещения акций компании на рынке ценных бумаг. </a:t>
            </a:r>
          </a:p>
          <a:p>
            <a:pPr algn="just"/>
            <a:r>
              <a:rPr lang="ru-RU" sz="3200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Компания впервые предлагает свои акции инвесторам, становится публичной </a:t>
            </a:r>
            <a:br>
              <a:rPr lang="ru-RU" sz="3200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</a:br>
            <a:r>
              <a:rPr lang="ru-RU" sz="3200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и заявляет о себе.</a:t>
            </a:r>
            <a:endParaRPr lang="ru-RU" sz="3200" i="0" dirty="0">
              <a:solidFill>
                <a:srgbClr val="004F9C"/>
              </a:solidFill>
              <a:effectLst/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25B3D8B-CEC7-4AA5-8918-8465B993AAAA}"/>
              </a:ext>
            </a:extLst>
          </p:cNvPr>
          <p:cNvSpPr txBox="1"/>
          <p:nvPr/>
        </p:nvSpPr>
        <p:spPr>
          <a:xfrm>
            <a:off x="467656" y="5319462"/>
            <a:ext cx="447427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AutoNum type="arabicPeriod"/>
            </a:pPr>
            <a:r>
              <a:rPr lang="ru-RU" b="1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 Переоцененность</a:t>
            </a:r>
          </a:p>
          <a:p>
            <a:pPr marL="514350" indent="-514350" algn="just">
              <a:buAutoNum type="arabicPeriod"/>
            </a:pPr>
            <a:r>
              <a:rPr lang="ru-RU" b="1" i="0" dirty="0">
                <a:solidFill>
                  <a:srgbClr val="004F9C"/>
                </a:solidFill>
                <a:effectLst/>
                <a:latin typeface="Book Antiqua" panose="02040602050305030304" pitchFamily="18" charset="0"/>
                <a:cs typeface="Arial" panose="020B0604020202020204" pitchFamily="34" charset="0"/>
              </a:rPr>
              <a:t>Волатильность</a:t>
            </a:r>
          </a:p>
          <a:p>
            <a:pPr marL="514350" indent="-514350" algn="just">
              <a:buAutoNum type="arabicPeriod"/>
            </a:pPr>
            <a:r>
              <a:rPr lang="ru-RU" b="1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Неизвестность компании</a:t>
            </a:r>
            <a:endParaRPr lang="ru-RU" sz="2400" i="0" dirty="0">
              <a:solidFill>
                <a:srgbClr val="004F9C"/>
              </a:solidFill>
              <a:effectLst/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EA6347A-0EE8-415B-8C72-DC30AF11706E}"/>
              </a:ext>
            </a:extLst>
          </p:cNvPr>
          <p:cNvSpPr txBox="1"/>
          <p:nvPr/>
        </p:nvSpPr>
        <p:spPr>
          <a:xfrm>
            <a:off x="467656" y="4547464"/>
            <a:ext cx="19022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i="0" dirty="0">
                <a:solidFill>
                  <a:srgbClr val="31B7BC"/>
                </a:solidFill>
                <a:effectLst/>
                <a:latin typeface="Book Antiqua" panose="02040602050305030304" pitchFamily="18" charset="0"/>
                <a:cs typeface="Arial" panose="020B0604020202020204" pitchFamily="34" charset="0"/>
              </a:rPr>
              <a:t>РИСКИ</a:t>
            </a:r>
            <a:endParaRPr lang="ru-RU" sz="2400" i="0" dirty="0">
              <a:solidFill>
                <a:srgbClr val="31B7BC"/>
              </a:solidFill>
              <a:effectLst/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4A2F20F-DC60-4169-A624-88A2680D7BEB}"/>
              </a:ext>
            </a:extLst>
          </p:cNvPr>
          <p:cNvSpPr txBox="1"/>
          <p:nvPr/>
        </p:nvSpPr>
        <p:spPr>
          <a:xfrm>
            <a:off x="6887885" y="4603630"/>
            <a:ext cx="34454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31B7B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ПРЕИМУЩЕСТВА</a:t>
            </a:r>
            <a:endParaRPr lang="ru-RU" sz="2400" i="0" dirty="0">
              <a:solidFill>
                <a:srgbClr val="31B7BC"/>
              </a:solidFill>
              <a:effectLst/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B699BBD-55FB-446C-A889-8E2261FE9089}"/>
              </a:ext>
            </a:extLst>
          </p:cNvPr>
          <p:cNvSpPr txBox="1"/>
          <p:nvPr/>
        </p:nvSpPr>
        <p:spPr>
          <a:xfrm>
            <a:off x="7010701" y="5238796"/>
            <a:ext cx="447426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b="1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Ранний доступ</a:t>
            </a:r>
          </a:p>
          <a:p>
            <a:pPr marL="457200" indent="-457200">
              <a:buAutoNum type="arabicPeriod"/>
            </a:pPr>
            <a:r>
              <a:rPr lang="ru-RU" b="1" i="0" dirty="0">
                <a:solidFill>
                  <a:srgbClr val="004F9C"/>
                </a:solidFill>
                <a:effectLst/>
                <a:latin typeface="Book Antiqua" panose="02040602050305030304" pitchFamily="18" charset="0"/>
                <a:cs typeface="Arial" panose="020B0604020202020204" pitchFamily="34" charset="0"/>
              </a:rPr>
              <a:t>Потенциал высокой доходности</a:t>
            </a:r>
          </a:p>
          <a:p>
            <a:pPr marL="457200" indent="-457200">
              <a:buAutoNum type="arabicPeriod"/>
            </a:pPr>
            <a:r>
              <a:rPr lang="ru-RU" b="1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Возможность поддержать «любимую» компанию</a:t>
            </a:r>
            <a:endParaRPr lang="ru-RU" i="0" dirty="0">
              <a:solidFill>
                <a:srgbClr val="004F9C"/>
              </a:solidFill>
              <a:effectLst/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59967" y="5141512"/>
            <a:ext cx="4581962" cy="1297613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>
              <a:solidFill>
                <a:srgbClr val="004F9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903008" y="5123129"/>
            <a:ext cx="4581962" cy="1315996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>
              <a:solidFill>
                <a:srgbClr val="004F9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33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айл:Digital emblem of the Ministry of Finance (Russia).svg — Википедия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risscrossEtching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4567" y="256429"/>
            <a:ext cx="5935161" cy="604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FB67A07-8EAF-47CE-9973-91C1B2CEE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D162B-5319-462D-BC8B-165E988EFA49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8A7440B0-24A7-4636-A3A4-C26B697C5708}"/>
              </a:ext>
            </a:extLst>
          </p:cNvPr>
          <p:cNvSpPr txBox="1">
            <a:spLocks/>
          </p:cNvSpPr>
          <p:nvPr/>
        </p:nvSpPr>
        <p:spPr>
          <a:xfrm>
            <a:off x="394974" y="307317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>
                <a:solidFill>
                  <a:srgbClr val="31B7BC"/>
                </a:solidFill>
                <a:latin typeface="Book Antiqua" panose="020406020503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ОБЛИГАЦИИ</a:t>
            </a:r>
            <a:endParaRPr lang="ru-RU" sz="4000" b="1" dirty="0">
              <a:solidFill>
                <a:srgbClr val="31B7BC"/>
              </a:solidFill>
              <a:latin typeface="Book Antiqua" panose="0204060205030503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22600B-305A-4137-AAE6-91B279C080BB}"/>
              </a:ext>
            </a:extLst>
          </p:cNvPr>
          <p:cNvSpPr txBox="1"/>
          <p:nvPr/>
        </p:nvSpPr>
        <p:spPr>
          <a:xfrm>
            <a:off x="394974" y="970099"/>
            <a:ext cx="9077799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Облигации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— 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это долговые ценные бумаги, выпускаемые компаниями. </a:t>
            </a:r>
          </a:p>
          <a:p>
            <a:pPr algn="just"/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Покупая облигацию, Вы на время «одалживаете» компании свои средства </a:t>
            </a:r>
          </a:p>
          <a:p>
            <a:pPr algn="just"/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на развитие бизнеса.</a:t>
            </a:r>
          </a:p>
          <a:p>
            <a:pPr algn="just"/>
            <a:endParaRPr lang="ru-RU" sz="3200" dirty="0">
              <a:solidFill>
                <a:schemeClr val="accent5">
                  <a:lumMod val="50000"/>
                </a:schemeClr>
              </a:solidFill>
              <a:latin typeface="Book Antiqua" panose="02040602050305030304" pitchFamily="18" charset="0"/>
            </a:endParaRPr>
          </a:p>
          <a:p>
            <a:pPr algn="just"/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Облигация может предусматривать получение процентного (купонного) дохода.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4974" y="5053322"/>
            <a:ext cx="8778994" cy="120032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ОФЗ (</a:t>
            </a:r>
            <a:r>
              <a:rPr lang="ru-RU" sz="2400" b="1" dirty="0">
                <a:solidFill>
                  <a:srgbClr val="004F9C"/>
                </a:solidFill>
                <a:latin typeface="Book Antiqua" panose="02040602050305030304" pitchFamily="18" charset="0"/>
              </a:rPr>
              <a:t>облигации федерального займа) </a:t>
            </a:r>
            <a:r>
              <a:rPr lang="ru-RU" sz="2400" b="1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— </a:t>
            </a:r>
            <a:r>
              <a:rPr lang="ru-RU" sz="2400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это государственные долговые ценные бумаги, выпускаемые Министерством финансов Российской Федерации.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3427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0536" y="1866026"/>
            <a:ext cx="4672886" cy="467288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03700" y="198715"/>
            <a:ext cx="22133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800" b="1" dirty="0">
                <a:solidFill>
                  <a:srgbClr val="31B7BC"/>
                </a:solidFill>
                <a:latin typeface="Book Antiqua" panose="020406020503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ПИФ</a:t>
            </a:r>
            <a:endParaRPr lang="ru-RU" sz="4800" b="1" dirty="0">
              <a:solidFill>
                <a:srgbClr val="31B7BC"/>
              </a:solidFill>
              <a:latin typeface="Book Antiqua" panose="0204060205030503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22600B-305A-4137-AAE6-91B279C080BB}"/>
              </a:ext>
            </a:extLst>
          </p:cNvPr>
          <p:cNvSpPr txBox="1"/>
          <p:nvPr/>
        </p:nvSpPr>
        <p:spPr>
          <a:xfrm>
            <a:off x="403700" y="1029712"/>
            <a:ext cx="5959278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Паевой инвестиционный фонд 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— 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это портфель активов (ценные бумаги, недвижимость, деньги, драгоценные металлы), формируемый управляющей компанией. </a:t>
            </a:r>
            <a:endParaRPr lang="en-US" sz="3200" dirty="0">
              <a:solidFill>
                <a:schemeClr val="accent5">
                  <a:lumMod val="50000"/>
                </a:schemeClr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  <a:p>
            <a:pPr algn="just"/>
            <a:endParaRPr lang="en-US" sz="3200" b="1" dirty="0">
              <a:solidFill>
                <a:schemeClr val="accent5">
                  <a:lumMod val="50000"/>
                </a:schemeClr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  <a:p>
            <a:pPr algn="just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Инвестиционный пай 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– доля инвестора (пайщика) в таком портфеле. </a:t>
            </a:r>
            <a:endParaRPr lang="ru-RU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30966" y="614213"/>
            <a:ext cx="42724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1D6D71"/>
                </a:solidFill>
                <a:latin typeface="Book Antiqua" panose="02040602050305030304" pitchFamily="18" charset="0"/>
              </a:rPr>
              <a:t>более 3 тыс. </a:t>
            </a:r>
            <a:r>
              <a:rPr lang="ru-RU" sz="3200" b="1" dirty="0" err="1" smtClean="0">
                <a:solidFill>
                  <a:srgbClr val="1D6D71"/>
                </a:solidFill>
                <a:latin typeface="Book Antiqua" panose="02040602050305030304" pitchFamily="18" charset="0"/>
              </a:rPr>
              <a:t>ПИФов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зарегистрировано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в реестре Банка России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293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9928" y="1111672"/>
            <a:ext cx="7498233" cy="5427240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1B325D5-0E27-A197-2EC0-220061C1B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D162B-5319-462D-BC8B-165E988EFA49}" type="slidenum">
              <a:rPr lang="ru-RU" smtClean="0"/>
              <a:t>16</a:t>
            </a:fld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A097C6B3-7473-2CF7-59B1-1B0AA95FA35E}"/>
              </a:ext>
            </a:extLst>
          </p:cNvPr>
          <p:cNvSpPr txBox="1">
            <a:spLocks/>
          </p:cNvSpPr>
          <p:nvPr/>
        </p:nvSpPr>
        <p:spPr>
          <a:xfrm>
            <a:off x="252274" y="373750"/>
            <a:ext cx="10515600" cy="64004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>
                <a:solidFill>
                  <a:srgbClr val="31B7BC"/>
                </a:solidFill>
                <a:latin typeface="Book Antiqua" panose="020406020503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ДОПОЛНИТЕЛЬНЫЕ ВОЗМОЖНОСТИ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060D3D-62FB-9ADA-BDCB-4A394E1BD419}"/>
              </a:ext>
            </a:extLst>
          </p:cNvPr>
          <p:cNvSpPr txBox="1"/>
          <p:nvPr/>
        </p:nvSpPr>
        <p:spPr>
          <a:xfrm>
            <a:off x="357386" y="1242866"/>
            <a:ext cx="3959012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Реинвестирование —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инвестирование полученного дохода</a:t>
            </a:r>
            <a:endParaRPr lang="ru-RU" sz="2400" i="0" dirty="0">
              <a:solidFill>
                <a:schemeClr val="accent5">
                  <a:lumMod val="50000"/>
                </a:schemeClr>
              </a:solidFill>
              <a:effectLst/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95EEEF-D039-6037-17EB-74795D095FA2}"/>
              </a:ext>
            </a:extLst>
          </p:cNvPr>
          <p:cNvSpPr txBox="1"/>
          <p:nvPr/>
        </p:nvSpPr>
        <p:spPr>
          <a:xfrm>
            <a:off x="252274" y="2752116"/>
            <a:ext cx="4554913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/>
            <a:r>
              <a:rPr lang="ru-RU" sz="2000" b="1" dirty="0">
                <a:solidFill>
                  <a:srgbClr val="1D6D71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НАЛОГОВЫЕ ЛЬГОТЫ:</a:t>
            </a:r>
          </a:p>
          <a:p>
            <a:pPr indent="457200" algn="just"/>
            <a:endParaRPr lang="ru-RU" sz="2000" dirty="0">
              <a:solidFill>
                <a:schemeClr val="accent5">
                  <a:lumMod val="50000"/>
                </a:schemeClr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  <a:p>
            <a:pPr indent="457200" algn="just"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льготы на долгосрочное владение ценными бумагами,</a:t>
            </a:r>
          </a:p>
          <a:p>
            <a:pPr indent="457200" algn="just"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льготы для индивидуальных инвестиционных счетов,</a:t>
            </a:r>
          </a:p>
          <a:p>
            <a:pPr indent="457200" algn="just"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льгота на долгосрочное владение ценными бумагами высокотехнологичного (инновационного) сектора экономики.</a:t>
            </a:r>
            <a:endParaRPr lang="ru-RU" sz="2000" i="0" dirty="0">
              <a:solidFill>
                <a:schemeClr val="accent5">
                  <a:lumMod val="50000"/>
                </a:schemeClr>
              </a:solidFill>
              <a:effectLst/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119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50">
            <a:extLst>
              <a:ext uri="{FF2B5EF4-FFF2-40B4-BE49-F238E27FC236}">
                <a16:creationId xmlns:a16="http://schemas.microsoft.com/office/drawing/2014/main" id="{8E8F39BB-370E-450B-A69A-C092065541B0}"/>
              </a:ext>
            </a:extLst>
          </p:cNvPr>
          <p:cNvSpPr txBox="1"/>
          <p:nvPr/>
        </p:nvSpPr>
        <p:spPr>
          <a:xfrm>
            <a:off x="2011833" y="5490132"/>
            <a:ext cx="6598767" cy="4924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Book Antiqua" panose="02040602050305030304" pitchFamily="18" charset="0"/>
              </a:rPr>
              <a:t>Каналы коммуникации Института финансовой грамотности </a:t>
            </a:r>
            <a:br>
              <a:rPr lang="ru-RU" sz="1600" b="1" dirty="0">
                <a:solidFill>
                  <a:schemeClr val="bg1"/>
                </a:solidFill>
                <a:latin typeface="Book Antiqua" panose="02040602050305030304" pitchFamily="18" charset="0"/>
              </a:rPr>
            </a:br>
            <a:r>
              <a:rPr lang="ru-RU" sz="1600" b="1" dirty="0">
                <a:solidFill>
                  <a:schemeClr val="bg1"/>
                </a:solidFill>
                <a:latin typeface="Book Antiqua" panose="02040602050305030304" pitchFamily="18" charset="0"/>
              </a:rPr>
              <a:t>Финансового университета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FB67A07-8EAF-47CE-9973-91C1B2CEE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D162B-5319-462D-BC8B-165E988EFA49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8A7440B0-24A7-4636-A3A4-C26B697C5708}"/>
              </a:ext>
            </a:extLst>
          </p:cNvPr>
          <p:cNvSpPr txBox="1">
            <a:spLocks/>
          </p:cNvSpPr>
          <p:nvPr/>
        </p:nvSpPr>
        <p:spPr>
          <a:xfrm>
            <a:off x="252274" y="373749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>
                <a:solidFill>
                  <a:srgbClr val="31B7BC"/>
                </a:solidFill>
                <a:latin typeface="Book Antiqua" panose="020406020503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Фьючерсы и опционы</a:t>
            </a:r>
            <a:endParaRPr lang="ru-RU" sz="4000" b="1" dirty="0">
              <a:solidFill>
                <a:srgbClr val="31B7BC"/>
              </a:solidFill>
              <a:latin typeface="Book Antiqua" panose="0204060205030503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22600B-305A-4137-AAE6-91B279C080BB}"/>
              </a:ext>
            </a:extLst>
          </p:cNvPr>
          <p:cNvSpPr txBox="1"/>
          <p:nvPr/>
        </p:nvSpPr>
        <p:spPr>
          <a:xfrm>
            <a:off x="252274" y="1455102"/>
            <a:ext cx="1154477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i="0" dirty="0">
                <a:solidFill>
                  <a:srgbClr val="004F9C"/>
                </a:solidFill>
                <a:effectLst/>
                <a:latin typeface="Book Antiqua" panose="02040602050305030304" pitchFamily="18" charset="0"/>
                <a:cs typeface="Arial" panose="020B0604020202020204" pitchFamily="34" charset="0"/>
              </a:rPr>
              <a:t>Фьючерсы </a:t>
            </a:r>
            <a:r>
              <a:rPr lang="ru-RU" sz="2400" b="1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и опционы —</a:t>
            </a:r>
            <a:r>
              <a:rPr lang="ru-RU" sz="2400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 это два вида производных финансовых инструментов, которые используются для торговли активами (акции, валюты, товары и т.д.) в будущем.</a:t>
            </a:r>
            <a:endParaRPr lang="ru-RU" sz="2400" i="0" dirty="0">
              <a:solidFill>
                <a:srgbClr val="004F9C"/>
              </a:solidFill>
              <a:effectLst/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D2ADBF-53FB-452A-B4D5-B9C6044BBE93}"/>
              </a:ext>
            </a:extLst>
          </p:cNvPr>
          <p:cNvSpPr txBox="1"/>
          <p:nvPr/>
        </p:nvSpPr>
        <p:spPr>
          <a:xfrm>
            <a:off x="343064" y="2984368"/>
            <a:ext cx="20328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i="0" dirty="0">
                <a:solidFill>
                  <a:srgbClr val="004F9C"/>
                </a:solidFill>
                <a:effectLst/>
                <a:latin typeface="Book Antiqua" panose="02040602050305030304" pitchFamily="18" charset="0"/>
                <a:cs typeface="Arial" panose="020B0604020202020204" pitchFamily="34" charset="0"/>
              </a:rPr>
              <a:t>ФЬЮЧЕРС</a:t>
            </a:r>
            <a:endParaRPr lang="ru-RU" sz="2400" i="0" dirty="0">
              <a:solidFill>
                <a:srgbClr val="004F9C"/>
              </a:solidFill>
              <a:effectLst/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9D41988-54C3-46B6-9E3E-B620B4877135}"/>
              </a:ext>
            </a:extLst>
          </p:cNvPr>
          <p:cNvSpPr txBox="1"/>
          <p:nvPr/>
        </p:nvSpPr>
        <p:spPr>
          <a:xfrm>
            <a:off x="6489226" y="2984368"/>
            <a:ext cx="190692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i="0" dirty="0">
                <a:solidFill>
                  <a:srgbClr val="004F9C"/>
                </a:solidFill>
                <a:effectLst/>
                <a:latin typeface="Book Antiqua" panose="02040602050305030304" pitchFamily="18" charset="0"/>
                <a:cs typeface="Arial" panose="020B0604020202020204" pitchFamily="34" charset="0"/>
              </a:rPr>
              <a:t>ОПЦИОН</a:t>
            </a:r>
            <a:endParaRPr lang="ru-RU" sz="2400" i="0" dirty="0">
              <a:solidFill>
                <a:srgbClr val="004F9C"/>
              </a:solidFill>
              <a:effectLst/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8E3C417-D69E-4C0B-A3E0-D05A9A235B17}"/>
              </a:ext>
            </a:extLst>
          </p:cNvPr>
          <p:cNvSpPr txBox="1"/>
          <p:nvPr/>
        </p:nvSpPr>
        <p:spPr>
          <a:xfrm>
            <a:off x="425302" y="3734725"/>
            <a:ext cx="487730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Фьючерсный контракт предполагает взаимные обязательства: продавец обязан продать, а покупатель </a:t>
            </a:r>
            <a:r>
              <a:rPr lang="ru-RU" b="1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—</a:t>
            </a:r>
            <a:r>
              <a:rPr lang="ru-RU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 купить выбранный актив по заранее согласованной цене.</a:t>
            </a:r>
            <a:endParaRPr lang="ru-RU" i="0" dirty="0">
              <a:solidFill>
                <a:srgbClr val="004F9C"/>
              </a:solidFill>
              <a:effectLst/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452E5A-E1E7-41D5-AE92-BE8D8FF9BEBD}"/>
              </a:ext>
            </a:extLst>
          </p:cNvPr>
          <p:cNvSpPr txBox="1"/>
          <p:nvPr/>
        </p:nvSpPr>
        <p:spPr>
          <a:xfrm>
            <a:off x="6660612" y="3816991"/>
            <a:ext cx="487730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Обязательство несёт лишь одна сторона </a:t>
            </a:r>
            <a:r>
              <a:rPr lang="ru-RU" b="1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—</a:t>
            </a:r>
            <a:r>
              <a:rPr lang="ru-RU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 продавец опциона. А покупатель опциона имеет право исполнить или не исполнить контракт.</a:t>
            </a:r>
            <a:endParaRPr lang="ru-RU" b="1" i="0" dirty="0">
              <a:solidFill>
                <a:srgbClr val="004F9C"/>
              </a:solidFill>
              <a:effectLst/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43064" y="3524078"/>
            <a:ext cx="5041783" cy="1799729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>
              <a:solidFill>
                <a:srgbClr val="004F9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489226" y="3523087"/>
            <a:ext cx="5220079" cy="1799729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>
              <a:solidFill>
                <a:srgbClr val="004F9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24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7835" y="1134901"/>
            <a:ext cx="5467216" cy="4928993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FB67A07-8EAF-47CE-9973-91C1B2CEE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D162B-5319-462D-BC8B-165E988EFA49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8A7440B0-24A7-4636-A3A4-C26B697C5708}"/>
              </a:ext>
            </a:extLst>
          </p:cNvPr>
          <p:cNvSpPr txBox="1">
            <a:spLocks/>
          </p:cNvSpPr>
          <p:nvPr/>
        </p:nvSpPr>
        <p:spPr>
          <a:xfrm>
            <a:off x="252274" y="373749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>
                <a:solidFill>
                  <a:srgbClr val="31B7BC"/>
                </a:solidFill>
                <a:latin typeface="Book Antiqua" panose="020406020503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Маржинальная торговля</a:t>
            </a:r>
            <a:endParaRPr lang="ru-RU" sz="4000" b="1" dirty="0">
              <a:solidFill>
                <a:srgbClr val="31B7BC"/>
              </a:solidFill>
              <a:latin typeface="Book Antiqua" panose="0204060205030503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22600B-305A-4137-AAE6-91B279C080BB}"/>
              </a:ext>
            </a:extLst>
          </p:cNvPr>
          <p:cNvSpPr txBox="1"/>
          <p:nvPr/>
        </p:nvSpPr>
        <p:spPr>
          <a:xfrm>
            <a:off x="256401" y="1855697"/>
            <a:ext cx="610498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i="0" dirty="0">
                <a:solidFill>
                  <a:srgbClr val="004F9C"/>
                </a:solidFill>
                <a:effectLst/>
                <a:latin typeface="Book Antiqua" panose="02040602050305030304" pitchFamily="18" charset="0"/>
                <a:cs typeface="Arial" panose="020B0604020202020204" pitchFamily="34" charset="0"/>
              </a:rPr>
              <a:t>Маржинальная торговля </a:t>
            </a:r>
            <a:r>
              <a:rPr lang="ru-RU" sz="2400" b="1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—</a:t>
            </a:r>
            <a:r>
              <a:rPr lang="ru-RU" sz="2400" b="1" i="0" dirty="0">
                <a:solidFill>
                  <a:srgbClr val="004F9C"/>
                </a:solidFill>
                <a:effectLst/>
                <a:latin typeface="Book Antiqua" panose="02040602050305030304" pitchFamily="18" charset="0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торговля на бирже, где инвестор может совершать сделки, используя деньги или ценные бумаги брокера. </a:t>
            </a:r>
            <a:endParaRPr lang="ru-RU" sz="2400" i="0" dirty="0">
              <a:solidFill>
                <a:srgbClr val="004F9C"/>
              </a:solidFill>
              <a:effectLst/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D2ADBF-53FB-452A-B4D5-B9C6044BBE93}"/>
              </a:ext>
            </a:extLst>
          </p:cNvPr>
          <p:cNvSpPr txBox="1"/>
          <p:nvPr/>
        </p:nvSpPr>
        <p:spPr>
          <a:xfrm>
            <a:off x="352338" y="3830114"/>
            <a:ext cx="20555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i="0" dirty="0">
                <a:solidFill>
                  <a:srgbClr val="004F9C"/>
                </a:solidFill>
                <a:effectLst/>
                <a:latin typeface="Book Antiqua" panose="02040602050305030304" pitchFamily="18" charset="0"/>
                <a:cs typeface="Arial" panose="020B0604020202020204" pitchFamily="34" charset="0"/>
              </a:rPr>
              <a:t>РИСКИ</a:t>
            </a:r>
            <a:endParaRPr lang="ru-RU" sz="2400" i="0" dirty="0">
              <a:solidFill>
                <a:srgbClr val="004F9C"/>
              </a:solidFill>
              <a:effectLst/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8E3C417-D69E-4C0B-A3E0-D05A9A235B17}"/>
              </a:ext>
            </a:extLst>
          </p:cNvPr>
          <p:cNvSpPr txBox="1"/>
          <p:nvPr/>
        </p:nvSpPr>
        <p:spPr>
          <a:xfrm>
            <a:off x="428789" y="4358468"/>
            <a:ext cx="584138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Кредитное плечо у брокера </a:t>
            </a:r>
            <a:r>
              <a:rPr lang="ru-RU" b="1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—</a:t>
            </a:r>
            <a:r>
              <a:rPr lang="ru-RU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 это </a:t>
            </a:r>
            <a:r>
              <a:rPr lang="ru-RU" dirty="0" err="1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займ</a:t>
            </a:r>
            <a:r>
              <a:rPr lang="ru-RU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, который брокер даёт инвестору для совершения сделки </a:t>
            </a:r>
            <a:br>
              <a:rPr lang="ru-RU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</a:br>
            <a:r>
              <a:rPr lang="ru-RU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на более крупную сумму, чем собственный капитал инвестора на счёте.</a:t>
            </a:r>
            <a:endParaRPr lang="ru-RU" i="0" dirty="0">
              <a:solidFill>
                <a:srgbClr val="004F9C"/>
              </a:solidFill>
              <a:effectLst/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2338" y="4327736"/>
            <a:ext cx="6100260" cy="1231061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>
              <a:solidFill>
                <a:srgbClr val="004F9C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14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3003" y="1100009"/>
            <a:ext cx="5708997" cy="5256341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FB67A07-8EAF-47CE-9973-91C1B2CEE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D162B-5319-462D-BC8B-165E988EFA49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8A7440B0-24A7-4636-A3A4-C26B697C5708}"/>
              </a:ext>
            </a:extLst>
          </p:cNvPr>
          <p:cNvSpPr txBox="1">
            <a:spLocks/>
          </p:cNvSpPr>
          <p:nvPr/>
        </p:nvSpPr>
        <p:spPr>
          <a:xfrm>
            <a:off x="469130" y="373427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>
                <a:solidFill>
                  <a:srgbClr val="31B7BC"/>
                </a:solidFill>
                <a:latin typeface="Book Antiqua" panose="020406020503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Финансовые пирамиды</a:t>
            </a:r>
            <a:endParaRPr lang="ru-RU" sz="4000" b="1" dirty="0">
              <a:solidFill>
                <a:srgbClr val="31B7BC"/>
              </a:solidFill>
              <a:latin typeface="Book Antiqua" panose="0204060205030503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2E0512-887A-4BC7-AF79-E196A5690559}"/>
              </a:ext>
            </a:extLst>
          </p:cNvPr>
          <p:cNvSpPr txBox="1"/>
          <p:nvPr/>
        </p:nvSpPr>
        <p:spPr>
          <a:xfrm>
            <a:off x="469130" y="1042039"/>
            <a:ext cx="1108727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1" i="0" dirty="0">
                <a:solidFill>
                  <a:srgbClr val="004F9C"/>
                </a:solidFill>
                <a:effectLst/>
                <a:latin typeface="Book Antiqua" panose="02040602050305030304" pitchFamily="18" charset="0"/>
                <a:cs typeface="Arial" panose="020B0604020202020204" pitchFamily="34" charset="0"/>
              </a:rPr>
              <a:t>Финансовая пирамида </a:t>
            </a:r>
            <a:r>
              <a:rPr lang="ru-RU" sz="2000" b="1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—</a:t>
            </a:r>
            <a:r>
              <a:rPr lang="ru-RU" sz="2000" b="1" i="0" dirty="0">
                <a:solidFill>
                  <a:srgbClr val="004F9C"/>
                </a:solidFill>
                <a:effectLst/>
                <a:latin typeface="Book Antiqua" panose="02040602050305030304" pitchFamily="18" charset="0"/>
                <a:cs typeface="Arial" panose="020B0604020202020204" pitchFamily="34" charset="0"/>
              </a:rPr>
              <a:t> </a:t>
            </a:r>
            <a:r>
              <a:rPr lang="ru-RU" sz="2000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это мошеннический проект, который имитирует выгодные инвестиции. </a:t>
            </a:r>
            <a:endParaRPr lang="ru-RU" sz="2000" i="0" dirty="0">
              <a:solidFill>
                <a:srgbClr val="004F9C"/>
              </a:solidFill>
              <a:effectLst/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342077" y="3087149"/>
            <a:ext cx="2432807" cy="32692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2E0512-887A-4BC7-AF79-E196A5690559}"/>
              </a:ext>
            </a:extLst>
          </p:cNvPr>
          <p:cNvSpPr txBox="1"/>
          <p:nvPr/>
        </p:nvSpPr>
        <p:spPr>
          <a:xfrm>
            <a:off x="469130" y="1837286"/>
            <a:ext cx="5108668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1" i="0" dirty="0">
                <a:solidFill>
                  <a:srgbClr val="004F9C"/>
                </a:solidFill>
                <a:effectLst/>
                <a:latin typeface="Book Antiqua" panose="02040602050305030304" pitchFamily="18" charset="0"/>
                <a:cs typeface="Arial" panose="020B0604020202020204" pitchFamily="34" charset="0"/>
              </a:rPr>
              <a:t>Признаки финансовой пирамиды</a:t>
            </a:r>
          </a:p>
          <a:p>
            <a:pPr algn="just"/>
            <a:endParaRPr lang="ru-RU" i="0" dirty="0">
              <a:solidFill>
                <a:srgbClr val="004F9C"/>
              </a:solidFill>
              <a:effectLst/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22E0512-887A-4BC7-AF79-E196A5690559}"/>
              </a:ext>
            </a:extLst>
          </p:cNvPr>
          <p:cNvSpPr txBox="1"/>
          <p:nvPr/>
        </p:nvSpPr>
        <p:spPr>
          <a:xfrm>
            <a:off x="602595" y="2367602"/>
            <a:ext cx="7697224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sz="2000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Гарантия слишком высоких доходов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i="0" dirty="0">
                <a:solidFill>
                  <a:srgbClr val="004F9C"/>
                </a:solidFill>
                <a:effectLst/>
                <a:latin typeface="Book Antiqua" panose="02040602050305030304" pitchFamily="18" charset="0"/>
                <a:cs typeface="Arial" panose="020B0604020202020204" pitchFamily="34" charset="0"/>
              </a:rPr>
              <a:t>Прибыль за счет привлечения новых вкладчиков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Ограниченный доступ к финансовой отчетности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i="0" dirty="0">
                <a:solidFill>
                  <a:srgbClr val="004F9C"/>
                </a:solidFill>
                <a:effectLst/>
                <a:latin typeface="Book Antiqua" panose="02040602050305030304" pitchFamily="18" charset="0"/>
                <a:cs typeface="Arial" panose="020B0604020202020204" pitchFamily="34" charset="0"/>
              </a:rPr>
              <a:t>Сомнительные договоры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Агрессивная реклама</a:t>
            </a:r>
          </a:p>
          <a:p>
            <a:pPr algn="just"/>
            <a:endParaRPr lang="ru-RU" sz="2000" b="1" i="0" dirty="0">
              <a:solidFill>
                <a:srgbClr val="004F9C"/>
              </a:solidFill>
              <a:effectLst/>
              <a:latin typeface="Book Antiqua" panose="02040602050305030304" pitchFamily="18" charset="0"/>
              <a:cs typeface="Arial" panose="020B0604020202020204" pitchFamily="34" charset="0"/>
            </a:endParaRPr>
          </a:p>
          <a:p>
            <a:pPr algn="just"/>
            <a:endParaRPr lang="ru-RU" i="0" dirty="0">
              <a:solidFill>
                <a:srgbClr val="004F9C"/>
              </a:solidFill>
              <a:effectLst/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48060" y="2316667"/>
            <a:ext cx="6652470" cy="1779765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>
              <a:solidFill>
                <a:srgbClr val="004F9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D390714-FA7D-4601-BA18-5E53B6D7FED1}"/>
              </a:ext>
            </a:extLst>
          </p:cNvPr>
          <p:cNvSpPr txBox="1"/>
          <p:nvPr/>
        </p:nvSpPr>
        <p:spPr>
          <a:xfrm>
            <a:off x="469130" y="4267055"/>
            <a:ext cx="69254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4F9C"/>
                </a:solidFill>
                <a:latin typeface="Book Antiqua" panose="02040602050305030304" pitchFamily="18" charset="0"/>
              </a:rPr>
              <a:t>Как обезопасить себя: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004F9C"/>
                </a:solidFill>
                <a:latin typeface="Book Antiqua" panose="02040602050305030304" pitchFamily="18" charset="0"/>
              </a:rPr>
              <a:t>проверить наличие лицензии на оказание финансовых услуг на сайте Банка России,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004F9C"/>
                </a:solidFill>
                <a:latin typeface="Book Antiqua" panose="02040602050305030304" pitchFamily="18" charset="0"/>
              </a:rPr>
              <a:t>изучить договор на наличие скрытых процентов </a:t>
            </a:r>
            <a:br>
              <a:rPr lang="ru-RU" dirty="0">
                <a:solidFill>
                  <a:srgbClr val="004F9C"/>
                </a:solidFill>
                <a:latin typeface="Book Antiqua" panose="02040602050305030304" pitchFamily="18" charset="0"/>
              </a:rPr>
            </a:br>
            <a:r>
              <a:rPr lang="ru-RU" dirty="0">
                <a:solidFill>
                  <a:srgbClr val="004F9C"/>
                </a:solidFill>
                <a:latin typeface="Book Antiqua" panose="02040602050305030304" pitchFamily="18" charset="0"/>
              </a:rPr>
              <a:t>и возможных рисков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004F9C"/>
                </a:solidFill>
                <a:latin typeface="Book Antiqua" panose="02040602050305030304" pitchFamily="18" charset="0"/>
              </a:rPr>
              <a:t>поиск дополнительных источников информации о компании </a:t>
            </a:r>
          </a:p>
        </p:txBody>
      </p:sp>
    </p:spTree>
    <p:extLst>
      <p:ext uri="{BB962C8B-B14F-4D97-AF65-F5344CB8AC3E}">
        <p14:creationId xmlns:p14="http://schemas.microsoft.com/office/powerpoint/2010/main" val="90748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4739" y="764158"/>
            <a:ext cx="5584985" cy="5957317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FB67A07-8EAF-47CE-9973-91C1B2CEE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D162B-5319-462D-BC8B-165E988EFA49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8A7440B0-24A7-4636-A3A4-C26B697C5708}"/>
              </a:ext>
            </a:extLst>
          </p:cNvPr>
          <p:cNvSpPr txBox="1">
            <a:spLocks/>
          </p:cNvSpPr>
          <p:nvPr/>
        </p:nvSpPr>
        <p:spPr>
          <a:xfrm>
            <a:off x="252274" y="134368"/>
            <a:ext cx="11687452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>
                <a:solidFill>
                  <a:srgbClr val="31B7BC"/>
                </a:solidFill>
                <a:latin typeface="Book Antiqua" panose="020406020503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Чрезмерное потребление и</a:t>
            </a:r>
            <a:r>
              <a:rPr lang="en-US" sz="4000" b="1" dirty="0">
                <a:solidFill>
                  <a:srgbClr val="31B7BC"/>
                </a:solidFill>
                <a:latin typeface="Book Antiqua" panose="020406020503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4000" b="1" dirty="0">
                <a:solidFill>
                  <a:srgbClr val="31B7BC"/>
                </a:solidFill>
                <a:latin typeface="Book Antiqua" panose="020406020503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«жизнь в кредит»</a:t>
            </a:r>
            <a:r>
              <a:rPr lang="ru-RU" sz="4000" b="1" dirty="0">
                <a:solidFill>
                  <a:srgbClr val="31B7BC"/>
                </a:solidFill>
                <a:latin typeface="Book Antiqua" panose="020406020503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4000" b="1" dirty="0">
              <a:solidFill>
                <a:srgbClr val="31B7BC"/>
              </a:solidFill>
              <a:latin typeface="Book Antiqua" panose="0204060205030503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C5F3C0-6B2D-496B-AA3D-6FE0CE6CBD43}"/>
              </a:ext>
            </a:extLst>
          </p:cNvPr>
          <p:cNvSpPr txBox="1"/>
          <p:nvPr/>
        </p:nvSpPr>
        <p:spPr>
          <a:xfrm>
            <a:off x="42430" y="3182640"/>
            <a:ext cx="4098809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i="0" u="sng" dirty="0">
                <a:solidFill>
                  <a:srgbClr val="002060"/>
                </a:solidFill>
                <a:effectLst/>
                <a:latin typeface="Book Antiqua" panose="02040602050305030304" pitchFamily="18" charset="0"/>
                <a:cs typeface="Arial" panose="020B0604020202020204" pitchFamily="34" charset="0"/>
              </a:rPr>
              <a:t>Причины</a:t>
            </a:r>
            <a:r>
              <a:rPr lang="en-US" sz="4000" b="1" i="0" dirty="0">
                <a:solidFill>
                  <a:srgbClr val="002060"/>
                </a:solidFill>
                <a:effectLst/>
                <a:latin typeface="Book Antiqua" panose="02040602050305030304" pitchFamily="18" charset="0"/>
                <a:cs typeface="Arial" panose="020B0604020202020204" pitchFamily="34" charset="0"/>
              </a:rPr>
              <a:t>: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Мгновенное </a:t>
            </a:r>
            <a:r>
              <a:rPr lang="ru-RU" sz="2400" b="1" dirty="0">
                <a:solidFill>
                  <a:srgbClr val="00206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удовлетворение </a:t>
            </a:r>
            <a:r>
              <a:rPr lang="ru-RU" sz="2400" b="1" dirty="0" smtClean="0">
                <a:solidFill>
                  <a:srgbClr val="00206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желаний</a:t>
            </a:r>
            <a:endParaRPr lang="ru-RU" sz="2400" b="1" dirty="0">
              <a:solidFill>
                <a:srgbClr val="002060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Иллюзия доступности</a:t>
            </a:r>
            <a:endParaRPr lang="ru-RU" sz="2400" b="1" dirty="0">
              <a:solidFill>
                <a:srgbClr val="002060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Отсутствие </a:t>
            </a:r>
            <a:r>
              <a:rPr lang="ru-RU" sz="2400" b="1" dirty="0">
                <a:solidFill>
                  <a:srgbClr val="00206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финансовой подушки</a:t>
            </a:r>
            <a:endParaRPr lang="ru-RU" sz="2400" dirty="0">
              <a:solidFill>
                <a:srgbClr val="002060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  <a:p>
            <a:endParaRPr lang="ru-RU" sz="2400" b="0" i="0" dirty="0">
              <a:solidFill>
                <a:srgbClr val="004F9C"/>
              </a:solidFill>
              <a:effectLst/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1D2CA7-3F65-4533-9FD2-877BF4E5A5BE}"/>
              </a:ext>
            </a:extLst>
          </p:cNvPr>
          <p:cNvSpPr txBox="1"/>
          <p:nvPr/>
        </p:nvSpPr>
        <p:spPr>
          <a:xfrm>
            <a:off x="8110193" y="3326936"/>
            <a:ext cx="389350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u="sng" dirty="0">
                <a:solidFill>
                  <a:srgbClr val="00206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Последствия</a:t>
            </a:r>
            <a:r>
              <a:rPr lang="en-US" sz="4000" b="1" u="sng" dirty="0">
                <a:solidFill>
                  <a:srgbClr val="00206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:</a:t>
            </a:r>
          </a:p>
          <a:p>
            <a:pPr marL="457200" indent="-457200">
              <a:buFontTx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Кредитная зависимость</a:t>
            </a:r>
          </a:p>
          <a:p>
            <a:pPr marL="457200" indent="-457200">
              <a:buAutoNum type="arabicPeriod"/>
            </a:pPr>
            <a:r>
              <a:rPr lang="ru-RU" sz="2400" b="1" dirty="0">
                <a:solidFill>
                  <a:srgbClr val="00206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 Стресс и ограничения</a:t>
            </a:r>
          </a:p>
          <a:p>
            <a:pPr marL="457200" indent="-457200">
              <a:buAutoNum type="arabicPeriod"/>
            </a:pPr>
            <a:r>
              <a:rPr lang="ru-RU" sz="2400" b="1" dirty="0">
                <a:solidFill>
                  <a:srgbClr val="002060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 Испорченная кредитная история</a:t>
            </a:r>
          </a:p>
          <a:p>
            <a:endParaRPr lang="ru-RU" sz="4000" b="1" dirty="0">
              <a:solidFill>
                <a:srgbClr val="002060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cxnSp>
        <p:nvCxnSpPr>
          <p:cNvPr id="9" name="Соединитель: изогнутый 8">
            <a:extLst>
              <a:ext uri="{FF2B5EF4-FFF2-40B4-BE49-F238E27FC236}">
                <a16:creationId xmlns:a16="http://schemas.microsoft.com/office/drawing/2014/main" id="{C08B8AF8-D08B-4E45-A9D8-129372876BBA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4141239" y="4829245"/>
            <a:ext cx="3968954" cy="267406"/>
          </a:xfrm>
          <a:prstGeom prst="curvedConnector3">
            <a:avLst>
              <a:gd name="adj1" fmla="val 50000"/>
            </a:avLst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Скругленный прямоугольник 9"/>
          <p:cNvSpPr/>
          <p:nvPr/>
        </p:nvSpPr>
        <p:spPr>
          <a:xfrm>
            <a:off x="73337" y="3243711"/>
            <a:ext cx="4094208" cy="3044566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>
              <a:solidFill>
                <a:srgbClr val="004F9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124049" y="3240509"/>
            <a:ext cx="3893506" cy="3044566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>
              <a:solidFill>
                <a:srgbClr val="004F9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1258" y="874437"/>
            <a:ext cx="3701155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>
                <a:solidFill>
                  <a:srgbClr val="258E93"/>
                </a:solidFill>
                <a:latin typeface="Book Antiqua" panose="02040602050305030304" pitchFamily="18" charset="0"/>
              </a:rPr>
              <a:t>28,4</a:t>
            </a:r>
            <a:r>
              <a:rPr lang="ru-RU" sz="6600" b="1" dirty="0">
                <a:solidFill>
                  <a:srgbClr val="002060"/>
                </a:solidFill>
                <a:latin typeface="Book Antiqua" panose="02040602050305030304" pitchFamily="18" charset="0"/>
              </a:rPr>
              <a:t> млн </a:t>
            </a:r>
            <a:r>
              <a:rPr lang="ru-RU" sz="2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россиян пользуются кредитными картами</a:t>
            </a:r>
            <a:endParaRPr lang="ru-RU" sz="2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8110193" y="874436"/>
            <a:ext cx="3638657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>
                <a:solidFill>
                  <a:srgbClr val="258E93"/>
                </a:solidFill>
                <a:latin typeface="Book Antiqua" panose="02040602050305030304" pitchFamily="18" charset="0"/>
              </a:rPr>
              <a:t>12,7</a:t>
            </a:r>
            <a:r>
              <a:rPr lang="ru-RU" sz="4000" b="1" dirty="0">
                <a:solidFill>
                  <a:srgbClr val="258E93"/>
                </a:solidFill>
                <a:latin typeface="Book Antiqua" panose="02040602050305030304" pitchFamily="18" charset="0"/>
              </a:rPr>
              <a:t> </a:t>
            </a:r>
            <a:r>
              <a:rPr lang="ru-RU" sz="6600" b="1" dirty="0">
                <a:solidFill>
                  <a:srgbClr val="002060"/>
                </a:solidFill>
                <a:latin typeface="Book Antiqua" panose="02040602050305030304" pitchFamily="18" charset="0"/>
              </a:rPr>
              <a:t>млн </a:t>
            </a:r>
            <a:endParaRPr lang="ru-RU" sz="6600" b="1" dirty="0" smtClean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граждан имеют </a:t>
            </a:r>
            <a:r>
              <a:rPr lang="ru-RU" sz="2400" dirty="0">
                <a:solidFill>
                  <a:srgbClr val="002060"/>
                </a:solidFill>
                <a:latin typeface="Book Antiqua" panose="02040602050305030304" pitchFamily="18" charset="0"/>
              </a:rPr>
              <a:t>три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и более кредита </a:t>
            </a:r>
            <a:endParaRPr lang="ru-RU" sz="2400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0" y="6424589"/>
            <a:ext cx="6495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2"/>
                </a:solidFill>
                <a:latin typeface="Book Antiqua" panose="02040602050305030304" pitchFamily="18" charset="0"/>
              </a:rPr>
              <a:t>Источник статистических данных Банк России</a:t>
            </a:r>
            <a:endParaRPr lang="ru-RU" i="1" dirty="0">
              <a:solidFill>
                <a:schemeClr val="bg2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510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9772" y="1036530"/>
            <a:ext cx="5259910" cy="5611143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FB416CB8-BF3A-4A21-5D96-54FD80FC7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D162B-5319-462D-BC8B-165E988EFA49}" type="slidenum">
              <a:rPr lang="ru-RU" smtClean="0"/>
              <a:t>20</a:t>
            </a:fld>
            <a:endParaRPr lang="ru-RU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A86B4896-62F8-77AA-F311-CE435DE26C37}"/>
              </a:ext>
            </a:extLst>
          </p:cNvPr>
          <p:cNvSpPr txBox="1">
            <a:spLocks/>
          </p:cNvSpPr>
          <p:nvPr/>
        </p:nvSpPr>
        <p:spPr>
          <a:xfrm>
            <a:off x="252274" y="373749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>
                <a:solidFill>
                  <a:srgbClr val="31B7BC"/>
                </a:solidFill>
                <a:latin typeface="Book Antiqua" panose="020406020503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ЧЕК-ЛИСТ УСПЕШНОГО ИНВЕСТОРА</a:t>
            </a:r>
            <a:endParaRPr lang="ru-RU" sz="4000" b="1" dirty="0">
              <a:solidFill>
                <a:srgbClr val="31B7BC"/>
              </a:solidFill>
              <a:latin typeface="Book Antiqua" panose="0204060205030503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524EE2-4EE7-F268-BE80-49FDD26C8739}"/>
              </a:ext>
            </a:extLst>
          </p:cNvPr>
          <p:cNvSpPr txBox="1"/>
          <p:nvPr/>
        </p:nvSpPr>
        <p:spPr>
          <a:xfrm>
            <a:off x="252274" y="1516380"/>
            <a:ext cx="7061528" cy="4266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68000">
              <a:lnSpc>
                <a:spcPct val="114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400" b="1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Формирую сумму для инвестиций</a:t>
            </a:r>
          </a:p>
          <a:p>
            <a:pPr indent="468000">
              <a:lnSpc>
                <a:spcPct val="114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400" b="1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Определяю цель и горизонт инвестирования</a:t>
            </a:r>
          </a:p>
          <a:p>
            <a:pPr indent="468000">
              <a:lnSpc>
                <a:spcPct val="114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400" b="1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Изучаю рынок и составляю стратегию</a:t>
            </a:r>
          </a:p>
          <a:p>
            <a:pPr indent="468000">
              <a:lnSpc>
                <a:spcPct val="114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400" b="1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Выбираю посредника и инструменты </a:t>
            </a:r>
            <a:br>
              <a:rPr lang="ru-RU" sz="2400" b="1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</a:br>
            <a:r>
              <a:rPr lang="ru-RU" sz="2400" b="1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для инвестирования</a:t>
            </a:r>
          </a:p>
          <a:p>
            <a:pPr indent="468000">
              <a:lnSpc>
                <a:spcPct val="114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400" b="1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Диверсифицирую портфель</a:t>
            </a:r>
          </a:p>
          <a:p>
            <a:pPr indent="468000">
              <a:lnSpc>
                <a:spcPct val="114000"/>
              </a:lnSpc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400" b="1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Реинвестирую и использую налоговые льготы</a:t>
            </a:r>
          </a:p>
        </p:txBody>
      </p:sp>
    </p:spTree>
    <p:extLst>
      <p:ext uri="{BB962C8B-B14F-4D97-AF65-F5344CB8AC3E}">
        <p14:creationId xmlns:p14="http://schemas.microsoft.com/office/powerpoint/2010/main" val="414014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50">
            <a:extLst>
              <a:ext uri="{FF2B5EF4-FFF2-40B4-BE49-F238E27FC236}">
                <a16:creationId xmlns:a16="http://schemas.microsoft.com/office/drawing/2014/main" id="{8E8F39BB-370E-450B-A69A-C092065541B0}"/>
              </a:ext>
            </a:extLst>
          </p:cNvPr>
          <p:cNvSpPr txBox="1"/>
          <p:nvPr/>
        </p:nvSpPr>
        <p:spPr>
          <a:xfrm>
            <a:off x="2392833" y="5303471"/>
            <a:ext cx="6598767" cy="4924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Book Antiqua" panose="02040602050305030304" pitchFamily="18" charset="0"/>
              </a:rPr>
              <a:t>Каналы коммуникации Института финансовой грамотности </a:t>
            </a:r>
            <a:br>
              <a:rPr lang="ru-RU" sz="1600" b="1" dirty="0">
                <a:solidFill>
                  <a:schemeClr val="bg1"/>
                </a:solidFill>
                <a:latin typeface="Book Antiqua" panose="02040602050305030304" pitchFamily="18" charset="0"/>
              </a:rPr>
            </a:br>
            <a:r>
              <a:rPr lang="ru-RU" sz="1600" b="1" dirty="0">
                <a:solidFill>
                  <a:schemeClr val="bg1"/>
                </a:solidFill>
                <a:latin typeface="Book Antiqua" panose="02040602050305030304" pitchFamily="18" charset="0"/>
              </a:rPr>
              <a:t>Финансового университета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FB67A07-8EAF-47CE-9973-91C1B2CEE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D162B-5319-462D-BC8B-165E988EFA49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6" name="Персональный навигатор…">
            <a:extLst>
              <a:ext uri="{FF2B5EF4-FFF2-40B4-BE49-F238E27FC236}">
                <a16:creationId xmlns:a16="http://schemas.microsoft.com/office/drawing/2014/main" id="{E9D46DC1-A1C1-4E27-8B49-1EE9F133CAB2}"/>
              </a:ext>
            </a:extLst>
          </p:cNvPr>
          <p:cNvSpPr txBox="1"/>
          <p:nvPr/>
        </p:nvSpPr>
        <p:spPr>
          <a:xfrm>
            <a:off x="690385" y="488807"/>
            <a:ext cx="8864401" cy="16209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3400" b="1" dirty="0">
                <a:solidFill>
                  <a:srgbClr val="004F9C"/>
                </a:solidFill>
                <a:latin typeface="Book Antiqua" panose="02040602050305030304" pitchFamily="18" charset="0"/>
              </a:rPr>
              <a:t>Персональный навигатор</a:t>
            </a:r>
          </a:p>
          <a:p>
            <a: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3400" b="1" dirty="0">
                <a:solidFill>
                  <a:srgbClr val="004F9C"/>
                </a:solidFill>
                <a:latin typeface="Book Antiqua" panose="02040602050305030304" pitchFamily="18" charset="0"/>
              </a:rPr>
              <a:t>по финансовой грамотности </a:t>
            </a:r>
          </a:p>
          <a:p>
            <a:pPr algn="l">
              <a:defRPr sz="6800" cap="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3400" b="1" dirty="0">
                <a:solidFill>
                  <a:srgbClr val="004F9C"/>
                </a:solidFill>
                <a:latin typeface="Book Antiqua" panose="02040602050305030304" pitchFamily="18" charset="0"/>
              </a:rPr>
              <a:t>для всех возрастов</a:t>
            </a:r>
          </a:p>
        </p:txBody>
      </p:sp>
      <p:sp>
        <p:nvSpPr>
          <p:cNvPr id="7" name="Финансовые калькуляторы…">
            <a:extLst>
              <a:ext uri="{FF2B5EF4-FFF2-40B4-BE49-F238E27FC236}">
                <a16:creationId xmlns:a16="http://schemas.microsoft.com/office/drawing/2014/main" id="{23F3FFF3-C309-4E05-817E-0E5782D4B700}"/>
              </a:ext>
            </a:extLst>
          </p:cNvPr>
          <p:cNvSpPr txBox="1"/>
          <p:nvPr/>
        </p:nvSpPr>
        <p:spPr>
          <a:xfrm>
            <a:off x="376876" y="3798651"/>
            <a:ext cx="4197175" cy="20903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indent="360363">
              <a:spcBef>
                <a:spcPts val="1500"/>
              </a:spcBef>
              <a:buClr>
                <a:srgbClr val="383B3B"/>
              </a:buClr>
              <a:buSzPct val="100000"/>
              <a:buFontTx/>
              <a:buChar char=" —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1650" dirty="0">
                <a:solidFill>
                  <a:srgbClr val="393B3B"/>
                </a:solidFill>
                <a:latin typeface="Book Antiqua" panose="02040602050305030304" pitchFamily="18" charset="0"/>
                <a:cs typeface="Arial"/>
              </a:rPr>
              <a:t>Финансовые калькуляторы</a:t>
            </a:r>
          </a:p>
          <a:p>
            <a:pPr indent="360363">
              <a:spcBef>
                <a:spcPts val="1500"/>
              </a:spcBef>
              <a:buClr>
                <a:srgbClr val="383B3B"/>
              </a:buClr>
              <a:buSzPct val="100000"/>
              <a:buFontTx/>
              <a:buChar char=" —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1650" dirty="0">
                <a:solidFill>
                  <a:srgbClr val="393B3B"/>
                </a:solidFill>
                <a:latin typeface="Book Antiqua" panose="02040602050305030304" pitchFamily="18" charset="0"/>
                <a:cs typeface="Arial"/>
              </a:rPr>
              <a:t>Тесты по финграмотности</a:t>
            </a:r>
          </a:p>
          <a:p>
            <a:pPr indent="360363">
              <a:spcBef>
                <a:spcPts val="1500"/>
              </a:spcBef>
              <a:buClr>
                <a:srgbClr val="383B3B"/>
              </a:buClr>
              <a:buSzPct val="100000"/>
              <a:buFontTx/>
              <a:buChar char=" —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1650" dirty="0">
                <a:solidFill>
                  <a:srgbClr val="393B3B"/>
                </a:solidFill>
                <a:latin typeface="Book Antiqua" panose="02040602050305030304" pitchFamily="18" charset="0"/>
                <a:cs typeface="Arial"/>
              </a:rPr>
              <a:t>Анонсы ФинЗОЖ-мероприятий</a:t>
            </a:r>
          </a:p>
          <a:p>
            <a:pPr indent="360363">
              <a:spcBef>
                <a:spcPts val="1500"/>
              </a:spcBef>
              <a:buClr>
                <a:srgbClr val="383B3B"/>
              </a:buClr>
              <a:buSzPct val="100000"/>
              <a:buFontTx/>
              <a:buChar char=" —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1650" dirty="0">
                <a:solidFill>
                  <a:srgbClr val="393B3B"/>
                </a:solidFill>
                <a:latin typeface="Book Antiqua" panose="02040602050305030304" pitchFamily="18" charset="0"/>
                <a:cs typeface="Arial"/>
              </a:rPr>
              <a:t>Советы от экспертов</a:t>
            </a:r>
          </a:p>
          <a:p>
            <a:pPr indent="360363">
              <a:spcBef>
                <a:spcPts val="1500"/>
              </a:spcBef>
              <a:buClr>
                <a:srgbClr val="383B3B"/>
              </a:buClr>
              <a:buSzPct val="100000"/>
              <a:buFontTx/>
              <a:buChar char=" —"/>
              <a:defRPr sz="33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1650" dirty="0">
                <a:solidFill>
                  <a:srgbClr val="393B3B"/>
                </a:solidFill>
                <a:latin typeface="Book Antiqua" panose="02040602050305030304" pitchFamily="18" charset="0"/>
                <a:cs typeface="Arial"/>
              </a:rPr>
              <a:t>Библиотека учебных материалов</a:t>
            </a:r>
          </a:p>
        </p:txBody>
      </p:sp>
      <p:sp>
        <p:nvSpPr>
          <p:cNvPr id="8" name="моифинансы.рф">
            <a:extLst>
              <a:ext uri="{FF2B5EF4-FFF2-40B4-BE49-F238E27FC236}">
                <a16:creationId xmlns:a16="http://schemas.microsoft.com/office/drawing/2014/main" id="{CEDE4684-4551-4EC1-8257-25AC7A4128E8}"/>
              </a:ext>
            </a:extLst>
          </p:cNvPr>
          <p:cNvSpPr txBox="1"/>
          <p:nvPr/>
        </p:nvSpPr>
        <p:spPr>
          <a:xfrm>
            <a:off x="690385" y="2824386"/>
            <a:ext cx="2769989" cy="4437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l" defTabSz="457200">
              <a:defRPr sz="5100" b="0" cap="small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2550" dirty="0">
                <a:latin typeface="Book Antiqua" panose="02040602050305030304" pitchFamily="18" charset="0"/>
              </a:rPr>
              <a:t>моифинансы.рф </a:t>
            </a:r>
          </a:p>
        </p:txBody>
      </p:sp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6DD79586-716D-4216-924B-6713AC4D07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4843" y="3546653"/>
            <a:ext cx="2342314" cy="2342314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ИКОНКИ_Проектная -деятельность.png" descr="ИКОНКИ_Проектная -деятельность.png">
            <a:extLst>
              <a:ext uri="{FF2B5EF4-FFF2-40B4-BE49-F238E27FC236}">
                <a16:creationId xmlns:a16="http://schemas.microsoft.com/office/drawing/2014/main" id="{6DF92A91-9149-41C4-9872-9AD5CFFC3F4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6608" y="2756951"/>
            <a:ext cx="3278780" cy="327878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280717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126" y="2794745"/>
            <a:ext cx="4304755" cy="3943334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53A0C7C0-21BE-48D3-9670-B66924B7E146}"/>
              </a:ext>
            </a:extLst>
          </p:cNvPr>
          <p:cNvSpPr txBox="1">
            <a:spLocks/>
          </p:cNvSpPr>
          <p:nvPr/>
        </p:nvSpPr>
        <p:spPr>
          <a:xfrm>
            <a:off x="447126" y="232975"/>
            <a:ext cx="10998092" cy="67082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>
                <a:solidFill>
                  <a:srgbClr val="31B7BC"/>
                </a:solidFill>
                <a:latin typeface="Book Antiqua" panose="02040602050305030304" pitchFamily="18" charset="0"/>
              </a:rPr>
              <a:t>«Сбережения» и «инвестиции»</a:t>
            </a:r>
            <a:endParaRPr lang="ru-RU" sz="4000" dirty="0">
              <a:solidFill>
                <a:srgbClr val="31B7BC"/>
              </a:solidFill>
              <a:latin typeface="Book Antiqua" panose="02040602050305030304" pitchFamily="18" charset="0"/>
            </a:endParaRPr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id="{E02C6F31-EB76-494C-8585-9C6B97822080}"/>
              </a:ext>
            </a:extLst>
          </p:cNvPr>
          <p:cNvSpPr txBox="1">
            <a:spLocks/>
          </p:cNvSpPr>
          <p:nvPr/>
        </p:nvSpPr>
        <p:spPr>
          <a:xfrm>
            <a:off x="447126" y="1029467"/>
            <a:ext cx="11530015" cy="198653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400" b="1" dirty="0">
                <a:solidFill>
                  <a:srgbClr val="002060"/>
                </a:solidFill>
                <a:latin typeface="Book Antiqua" panose="02040602050305030304" pitchFamily="18" charset="0"/>
              </a:rPr>
              <a:t>Сбережения </a:t>
            </a:r>
            <a:r>
              <a:rPr lang="ru-RU" sz="2400" dirty="0">
                <a:solidFill>
                  <a:srgbClr val="002060"/>
                </a:solidFill>
                <a:latin typeface="Book Antiqua" panose="02040602050305030304" pitchFamily="18" charset="0"/>
              </a:rPr>
              <a:t>— это денежные средства, которые откладываются для будущего использования («свободные деньги») в случае возникновения неожиданных расходов, финансовых затруднений или для достижения определенных целей в будущем.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E02C6F31-EB76-494C-8585-9C6B97822080}"/>
              </a:ext>
            </a:extLst>
          </p:cNvPr>
          <p:cNvSpPr txBox="1">
            <a:spLocks/>
          </p:cNvSpPr>
          <p:nvPr/>
        </p:nvSpPr>
        <p:spPr>
          <a:xfrm>
            <a:off x="4916773" y="4257340"/>
            <a:ext cx="7060368" cy="248073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400" b="1" dirty="0">
                <a:solidFill>
                  <a:srgbClr val="002060"/>
                </a:solidFill>
                <a:latin typeface="Book Antiqua" panose="02040602050305030304" pitchFamily="18" charset="0"/>
              </a:rPr>
              <a:t>Инвестиции </a:t>
            </a:r>
            <a:r>
              <a:rPr lang="ru-RU" sz="2400" dirty="0">
                <a:solidFill>
                  <a:srgbClr val="002060"/>
                </a:solidFill>
                <a:latin typeface="Book Antiqua" panose="02040602050305030304" pitchFamily="18" charset="0"/>
              </a:rPr>
              <a:t>– это продуманная стратегия размещения денежных средств в инвестиционные продукты (акции, облигации, драгметаллы и т.д.) с целью приумножить капитал или получить дополнительный доход в будущем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620022" y="2344009"/>
            <a:ext cx="8467593" cy="1661993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rgbClr val="258E93"/>
                </a:solidFill>
                <a:latin typeface="Book Antiqua" panose="02040602050305030304" pitchFamily="18" charset="0"/>
              </a:rPr>
              <a:t>92,4 трлн </a:t>
            </a:r>
            <a:r>
              <a:rPr lang="ru-RU" sz="6000" b="1" dirty="0" smtClean="0">
                <a:solidFill>
                  <a:srgbClr val="258E93"/>
                </a:solidFill>
                <a:latin typeface="Book Antiqua" panose="02040602050305030304" pitchFamily="18" charset="0"/>
              </a:rPr>
              <a:t>руб.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–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объем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сбережений граждан по данным на май 2025 г. 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118175" y="6368747"/>
            <a:ext cx="50738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chemeClr val="bg2"/>
                </a:solidFill>
                <a:latin typeface="Book Antiqua" panose="02040602050305030304" pitchFamily="18" charset="0"/>
              </a:rPr>
              <a:t>Источник статистических данных Банк России</a:t>
            </a:r>
          </a:p>
        </p:txBody>
      </p:sp>
    </p:spTree>
    <p:extLst>
      <p:ext uri="{BB962C8B-B14F-4D97-AF65-F5344CB8AC3E}">
        <p14:creationId xmlns:p14="http://schemas.microsoft.com/office/powerpoint/2010/main" val="401619014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Скругленный прямоугольник 40"/>
          <p:cNvSpPr/>
          <p:nvPr/>
        </p:nvSpPr>
        <p:spPr>
          <a:xfrm>
            <a:off x="7244142" y="4315434"/>
            <a:ext cx="2873260" cy="1517502"/>
          </a:xfrm>
          <a:prstGeom prst="roundRect">
            <a:avLst/>
          </a:prstGeom>
          <a:noFill/>
          <a:ln>
            <a:solidFill>
              <a:srgbClr val="258E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FB67A07-8EAF-47CE-9973-91C1B2CEE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D162B-5319-462D-BC8B-165E988EFA49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B91C1057-8368-4DD7-9A6F-789056050E6D}"/>
              </a:ext>
            </a:extLst>
          </p:cNvPr>
          <p:cNvSpPr txBox="1">
            <a:spLocks/>
          </p:cNvSpPr>
          <p:nvPr/>
        </p:nvSpPr>
        <p:spPr>
          <a:xfrm>
            <a:off x="252274" y="1699312"/>
            <a:ext cx="11322836" cy="224852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ru-RU" sz="2400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8A7440B0-24A7-4636-A3A4-C26B697C5708}"/>
              </a:ext>
            </a:extLst>
          </p:cNvPr>
          <p:cNvSpPr txBox="1">
            <a:spLocks/>
          </p:cNvSpPr>
          <p:nvPr/>
        </p:nvSpPr>
        <p:spPr>
          <a:xfrm>
            <a:off x="190645" y="152832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>
                <a:solidFill>
                  <a:srgbClr val="31B7BC"/>
                </a:solidFill>
                <a:latin typeface="Book Antiqua" panose="020406020503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Финансовые цели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2EC4A5-629D-48A2-B3D1-63AEA7027AB7}"/>
              </a:ext>
            </a:extLst>
          </p:cNvPr>
          <p:cNvSpPr txBox="1"/>
          <p:nvPr/>
        </p:nvSpPr>
        <p:spPr>
          <a:xfrm>
            <a:off x="8363957" y="396515"/>
            <a:ext cx="386184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1D6D71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Среднесрочная </a:t>
            </a:r>
          </a:p>
          <a:p>
            <a:pPr algn="ctr"/>
            <a:r>
              <a:rPr lang="ru-RU" sz="2000" b="1" dirty="0">
                <a:solidFill>
                  <a:srgbClr val="1D6D71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перспектива </a:t>
            </a:r>
          </a:p>
          <a:p>
            <a:pPr algn="ctr"/>
            <a:r>
              <a:rPr lang="ru-RU" sz="2000" b="1" dirty="0">
                <a:solidFill>
                  <a:srgbClr val="1D6D71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(купить недвижимость</a:t>
            </a:r>
            <a:r>
              <a:rPr lang="ru-RU" sz="2400" b="1" dirty="0">
                <a:solidFill>
                  <a:srgbClr val="1D6D71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6788EEE-0C3F-47BB-A18E-64F5EA4C1F5F}"/>
              </a:ext>
            </a:extLst>
          </p:cNvPr>
          <p:cNvSpPr txBox="1"/>
          <p:nvPr/>
        </p:nvSpPr>
        <p:spPr>
          <a:xfrm>
            <a:off x="6153052" y="3200333"/>
            <a:ext cx="505544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i="0" dirty="0">
                <a:solidFill>
                  <a:srgbClr val="1D6D71"/>
                </a:solidFill>
                <a:effectLst/>
                <a:latin typeface="Book Antiqua" panose="02040602050305030304" pitchFamily="18" charset="0"/>
                <a:cs typeface="Arial" panose="020B0604020202020204" pitchFamily="34" charset="0"/>
              </a:rPr>
              <a:t>Долгосрочная </a:t>
            </a:r>
          </a:p>
          <a:p>
            <a:pPr algn="ctr"/>
            <a:r>
              <a:rPr lang="ru-RU" sz="2000" b="1" i="0" dirty="0">
                <a:solidFill>
                  <a:srgbClr val="1D6D71"/>
                </a:solidFill>
                <a:effectLst/>
                <a:latin typeface="Book Antiqua" panose="02040602050305030304" pitchFamily="18" charset="0"/>
                <a:cs typeface="Arial" panose="020B0604020202020204" pitchFamily="34" charset="0"/>
              </a:rPr>
              <a:t>перспектива</a:t>
            </a:r>
          </a:p>
          <a:p>
            <a:pPr algn="ctr"/>
            <a:r>
              <a:rPr lang="ru-RU" sz="2000" b="1" dirty="0">
                <a:solidFill>
                  <a:srgbClr val="1D6D71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(создание финансовой подушки)</a:t>
            </a:r>
            <a:endParaRPr lang="ru-RU" sz="2000" b="1" i="0" dirty="0">
              <a:solidFill>
                <a:srgbClr val="1D6D71"/>
              </a:solidFill>
              <a:effectLst/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7AA3EF7-0CD9-4355-BC64-FCDEC28EF477}"/>
              </a:ext>
            </a:extLst>
          </p:cNvPr>
          <p:cNvSpPr txBox="1"/>
          <p:nvPr/>
        </p:nvSpPr>
        <p:spPr>
          <a:xfrm>
            <a:off x="5535959" y="1675248"/>
            <a:ext cx="294386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ru-RU" sz="2400" b="1" i="1" dirty="0">
                <a:solidFill>
                  <a:schemeClr val="accent5">
                    <a:lumMod val="50000"/>
                  </a:schemeClr>
                </a:solidFill>
                <a:effectLst/>
                <a:latin typeface="Book Antiqua" panose="02040602050305030304" pitchFamily="18" charset="0"/>
                <a:cs typeface="Arial" panose="020B0604020202020204" pitchFamily="34" charset="0"/>
              </a:rPr>
              <a:t>Вклады</a:t>
            </a:r>
            <a:endParaRPr lang="ru-RU" sz="2400" b="1" i="1" dirty="0">
              <a:solidFill>
                <a:schemeClr val="accent5">
                  <a:lumMod val="50000"/>
                </a:schemeClr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2400" b="1" i="1" dirty="0">
                <a:solidFill>
                  <a:schemeClr val="accent5">
                    <a:lumMod val="50000"/>
                  </a:schemeClr>
                </a:solidFill>
                <a:effectLst/>
                <a:latin typeface="Book Antiqua" panose="02040602050305030304" pitchFamily="18" charset="0"/>
                <a:cs typeface="Arial" panose="020B0604020202020204" pitchFamily="34" charset="0"/>
              </a:rPr>
              <a:t>Накопительные счета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8555239-CEE4-4F88-B504-D7DEEA4C2947}"/>
              </a:ext>
            </a:extLst>
          </p:cNvPr>
          <p:cNvSpPr txBox="1"/>
          <p:nvPr/>
        </p:nvSpPr>
        <p:spPr>
          <a:xfrm>
            <a:off x="7319739" y="4500281"/>
            <a:ext cx="208843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ru-RU" sz="2400" b="1" i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Акции</a:t>
            </a:r>
          </a:p>
          <a:p>
            <a:pPr marL="285750" indent="-285750" algn="just">
              <a:buFontTx/>
              <a:buChar char="-"/>
            </a:pPr>
            <a:r>
              <a:rPr lang="ru-RU" sz="2400" b="1" i="1" dirty="0" err="1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ПИФы</a:t>
            </a:r>
            <a:endParaRPr lang="ru-RU" sz="2400" b="1" i="1" dirty="0" smtClean="0">
              <a:solidFill>
                <a:schemeClr val="accent5">
                  <a:lumMod val="50000"/>
                </a:schemeClr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2400" b="1" i="1" dirty="0" smtClean="0">
                <a:solidFill>
                  <a:srgbClr val="4472C4">
                    <a:lumMod val="50000"/>
                  </a:srgb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ПДС</a:t>
            </a:r>
            <a:endParaRPr lang="ru-RU" sz="2400" b="1" i="1" dirty="0">
              <a:solidFill>
                <a:schemeClr val="accent5">
                  <a:lumMod val="50000"/>
                </a:schemeClr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9A3C11E-639F-4711-87E7-05749F51470C}"/>
              </a:ext>
            </a:extLst>
          </p:cNvPr>
          <p:cNvSpPr txBox="1"/>
          <p:nvPr/>
        </p:nvSpPr>
        <p:spPr>
          <a:xfrm>
            <a:off x="8839339" y="1654077"/>
            <a:ext cx="289444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ru-RU" sz="2400" b="1" i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ОФЗ</a:t>
            </a:r>
          </a:p>
          <a:p>
            <a:pPr marL="285750" indent="-285750" algn="just">
              <a:buFontTx/>
              <a:buChar char="-"/>
            </a:pPr>
            <a:r>
              <a:rPr lang="ru-RU" sz="2400" b="1" i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Корпоративные облигации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68815" y="6314958"/>
            <a:ext cx="11768474" cy="369332"/>
          </a:xfrm>
          <a:prstGeom prst="rect">
            <a:avLst/>
          </a:prstGeom>
          <a:ln>
            <a:solidFill>
              <a:srgbClr val="258E93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i="1" dirty="0">
                <a:solidFill>
                  <a:srgbClr val="258E93"/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Определив цель, Вы сможете выбрать подходящие стратегию и инвестиционные инструменты для ее достижения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8839339" y="1478395"/>
            <a:ext cx="2911078" cy="1501021"/>
          </a:xfrm>
          <a:prstGeom prst="roundRect">
            <a:avLst/>
          </a:prstGeom>
          <a:noFill/>
          <a:ln>
            <a:solidFill>
              <a:srgbClr val="258E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7" y="1224878"/>
            <a:ext cx="5274390" cy="462990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DC5F3C0-6B2D-496B-AA3D-6FE0CE6CBD43}"/>
              </a:ext>
            </a:extLst>
          </p:cNvPr>
          <p:cNvSpPr txBox="1"/>
          <p:nvPr/>
        </p:nvSpPr>
        <p:spPr>
          <a:xfrm>
            <a:off x="4879162" y="396515"/>
            <a:ext cx="386184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1D6D71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Краткосрочная</a:t>
            </a:r>
          </a:p>
          <a:p>
            <a:pPr algn="ctr"/>
            <a:r>
              <a:rPr lang="ru-RU" sz="2000" b="1" dirty="0">
                <a:solidFill>
                  <a:srgbClr val="1D6D71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перспектива </a:t>
            </a:r>
          </a:p>
          <a:p>
            <a:pPr algn="ctr"/>
            <a:r>
              <a:rPr lang="ru-RU" sz="2000" b="1" dirty="0">
                <a:solidFill>
                  <a:srgbClr val="1D6D71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(накопить на отпуск)</a:t>
            </a:r>
          </a:p>
          <a:p>
            <a:pPr algn="ctr"/>
            <a:endParaRPr lang="ru-RU" sz="2400" b="1" dirty="0">
              <a:solidFill>
                <a:srgbClr val="004F9C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456060" y="1487400"/>
            <a:ext cx="2865086" cy="1492016"/>
          </a:xfrm>
          <a:prstGeom prst="roundRect">
            <a:avLst/>
          </a:prstGeom>
          <a:noFill/>
          <a:ln>
            <a:solidFill>
              <a:srgbClr val="258E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71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449" y="1842603"/>
            <a:ext cx="4679377" cy="4294039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DFE07DAA-E473-429E-FA7B-C1A2F03BA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D162B-5319-462D-BC8B-165E988EFA49}" type="slidenum">
              <a:rPr lang="ru-RU" smtClean="0"/>
              <a:t>5</a:t>
            </a:fld>
            <a:endParaRPr lang="ru-RU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88C9A20E-156B-D76D-BF4B-88B58266F526}"/>
              </a:ext>
            </a:extLst>
          </p:cNvPr>
          <p:cNvSpPr txBox="1">
            <a:spLocks/>
          </p:cNvSpPr>
          <p:nvPr/>
        </p:nvSpPr>
        <p:spPr>
          <a:xfrm>
            <a:off x="109542" y="180224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>
                <a:solidFill>
                  <a:srgbClr val="31B7BC"/>
                </a:solidFill>
                <a:latin typeface="Book Antiqua" panose="020406020503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1. КАК НАЧАТЬ ИНВЕСТИРОВАТЬ?</a:t>
            </a:r>
            <a:endParaRPr lang="ru-RU" sz="3600" b="1" dirty="0">
              <a:solidFill>
                <a:srgbClr val="31B7BC"/>
              </a:solidFill>
              <a:latin typeface="Book Antiqua" panose="0204060205030503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2926" y="839840"/>
            <a:ext cx="51156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Для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возможности инвестирования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  <a:p>
            <a:pPr lvl="0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нужен надежный посредник:</a:t>
            </a:r>
          </a:p>
          <a:p>
            <a:pPr lvl="0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брокер,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управляющий,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управляющая компания,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негосударственный пенсионный фонд  и другие.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26568" y="3457889"/>
            <a:ext cx="5115601" cy="64633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srgbClr val="31B7B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На что обратить внимание </a:t>
            </a:r>
            <a:r>
              <a:rPr lang="ru-RU" b="1" dirty="0" smtClean="0">
                <a:solidFill>
                  <a:srgbClr val="31B7B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/>
            </a:r>
            <a:br>
              <a:rPr lang="ru-RU" b="1" dirty="0" smtClean="0">
                <a:solidFill>
                  <a:srgbClr val="31B7B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</a:br>
            <a:r>
              <a:rPr lang="ru-RU" b="1" dirty="0" smtClean="0">
                <a:solidFill>
                  <a:srgbClr val="31B7B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при </a:t>
            </a:r>
            <a:r>
              <a:rPr lang="ru-RU" b="1" dirty="0">
                <a:solidFill>
                  <a:srgbClr val="31B7B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выборе посредника?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72925" y="4104220"/>
            <a:ext cx="5115601" cy="267765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ЛИЦЕНЗИЯ</a:t>
            </a:r>
            <a:r>
              <a:rPr lang="ru-RU" sz="1400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1400" dirty="0">
                <a:latin typeface="Book Antiqua" panose="02040602050305030304" pitchFamily="18" charset="0"/>
                <a:cs typeface="Times New Roman" panose="02020603050405020304" pitchFamily="18" charset="0"/>
              </a:rPr>
              <a:t>Проверить лицензию можно на официальном </a:t>
            </a:r>
            <a:r>
              <a:rPr lang="ru-RU" sz="14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сайте </a:t>
            </a:r>
            <a:r>
              <a:rPr lang="ru-RU" sz="1400" dirty="0">
                <a:latin typeface="Book Antiqua" panose="02040602050305030304" pitchFamily="18" charset="0"/>
                <a:cs typeface="Times New Roman" panose="02020603050405020304" pitchFamily="18" charset="0"/>
              </a:rPr>
              <a:t>Банка России.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400" b="1" dirty="0">
              <a:solidFill>
                <a:schemeClr val="accent1">
                  <a:lumMod val="75000"/>
                </a:schemeClr>
              </a:solidFill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ПЕРЕЧЕНЬ УСЛУГ </a:t>
            </a:r>
          </a:p>
          <a:p>
            <a:pPr algn="just"/>
            <a:r>
              <a:rPr lang="ru-RU" sz="1400" dirty="0">
                <a:latin typeface="Book Antiqua" panose="02040602050305030304" pitchFamily="18" charset="0"/>
                <a:cs typeface="Times New Roman" panose="02020603050405020304" pitchFamily="18" charset="0"/>
              </a:rPr>
              <a:t>Какие услуги предоставляются, к каким инструментам открывается доступ. </a:t>
            </a:r>
          </a:p>
          <a:p>
            <a:pPr algn="just"/>
            <a:endParaRPr lang="ru-RU" sz="1400" dirty="0">
              <a:solidFill>
                <a:schemeClr val="accent5">
                  <a:lumMod val="50000"/>
                </a:schemeClr>
              </a:solidFill>
              <a:latin typeface="Book Antiqua" panose="0204060205030503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Times New Roman" panose="02020603050405020304" pitchFamily="18" charset="0"/>
              </a:rPr>
              <a:t>УСЛОВИЯ И СТОИМОСТЬ ОБСЛУЖИВАНИЯ</a:t>
            </a:r>
          </a:p>
          <a:p>
            <a:pPr algn="just"/>
            <a:r>
              <a:rPr lang="ru-RU" sz="1400" dirty="0">
                <a:latin typeface="Book Antiqua" panose="02040602050305030304" pitchFamily="18" charset="0"/>
                <a:cs typeface="Times New Roman" panose="02020603050405020304" pitchFamily="18" charset="0"/>
              </a:rPr>
              <a:t>Изучите </a:t>
            </a:r>
            <a:r>
              <a:rPr lang="ru-RU" sz="14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условия инструмента, комиссии</a:t>
            </a:r>
            <a:r>
              <a:rPr lang="ru-RU" sz="1400" dirty="0">
                <a:latin typeface="Book Antiqua" panose="02040602050305030304" pitchFamily="18" charset="0"/>
                <a:cs typeface="Times New Roman" panose="02020603050405020304" pitchFamily="18" charset="0"/>
              </a:rPr>
              <a:t>, тарифы, наличие ограничений </a:t>
            </a:r>
            <a:r>
              <a:rPr lang="ru-RU" sz="1400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по </a:t>
            </a:r>
            <a:r>
              <a:rPr lang="ru-RU" sz="1400" dirty="0">
                <a:latin typeface="Book Antiqua" panose="02040602050305030304" pitchFamily="18" charset="0"/>
                <a:cs typeface="Times New Roman" panose="02020603050405020304" pitchFamily="18" charset="0"/>
              </a:rPr>
              <a:t>минимальному порогу инвестирования.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908886" y="6536809"/>
            <a:ext cx="50738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chemeClr val="bg2"/>
                </a:solidFill>
                <a:latin typeface="Book Antiqua" panose="02040602050305030304" pitchFamily="18" charset="0"/>
              </a:rPr>
              <a:t>Источник статистических данных </a:t>
            </a:r>
            <a:r>
              <a:rPr lang="ru-RU" i="1" dirty="0" smtClean="0">
                <a:solidFill>
                  <a:schemeClr val="bg2"/>
                </a:solidFill>
                <a:latin typeface="Book Antiqua" panose="02040602050305030304" pitchFamily="18" charset="0"/>
              </a:rPr>
              <a:t>Банк России</a:t>
            </a:r>
            <a:endParaRPr lang="ru-RU" i="1" dirty="0">
              <a:solidFill>
                <a:schemeClr val="bg2"/>
              </a:solidFill>
              <a:latin typeface="Book Antiqua" panose="0204060205030503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832607" y="2881626"/>
            <a:ext cx="334323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solidFill>
                  <a:srgbClr val="1D6D71"/>
                </a:solidFill>
                <a:latin typeface="Book Antiqua" panose="02040602050305030304" pitchFamily="18" charset="0"/>
              </a:rPr>
              <a:t>250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брокеров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Book Antiqua" panose="0204060205030503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866153" y="3965124"/>
            <a:ext cx="3092327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>
                <a:solidFill>
                  <a:srgbClr val="1D6D71"/>
                </a:solidFill>
                <a:latin typeface="Book Antiqua" panose="02040602050305030304" pitchFamily="18" charset="0"/>
              </a:rPr>
              <a:t>331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управляющая</a:t>
            </a:r>
          </a:p>
          <a:p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компания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Book Antiqua" panose="0204060205030503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837904" y="1905954"/>
            <a:ext cx="368567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solidFill>
                  <a:srgbClr val="1D6D71"/>
                </a:solidFill>
                <a:latin typeface="Book Antiqua" panose="02040602050305030304" pitchFamily="18" charset="0"/>
              </a:rPr>
              <a:t>38</a:t>
            </a:r>
            <a:r>
              <a:rPr lang="ru-RU" sz="6600" b="1" dirty="0">
                <a:solidFill>
                  <a:srgbClr val="1D6D71"/>
                </a:solidFill>
                <a:latin typeface="Book Antiqua" panose="02040602050305030304" pitchFamily="18" charset="0"/>
              </a:rPr>
              <a:t>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НПФ</a:t>
            </a:r>
            <a:endParaRPr lang="ru-RU" sz="1050" b="1" dirty="0">
              <a:solidFill>
                <a:schemeClr val="accent5">
                  <a:lumMod val="50000"/>
                </a:schemeClr>
              </a:solidFill>
              <a:latin typeface="Book Antiqua" panose="0204060205030503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529696" y="445241"/>
            <a:ext cx="35341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solidFill>
                  <a:srgbClr val="4472C4">
                    <a:lumMod val="50000"/>
                  </a:srgbClr>
                </a:solidFill>
                <a:latin typeface="Book Antiqua" panose="02040602050305030304" pitchFamily="18" charset="0"/>
              </a:rPr>
              <a:t>В реестрах Банка России сейчас зарегистрировано:</a:t>
            </a:r>
            <a:endParaRPr lang="ru-RU" sz="2400" b="1" dirty="0">
              <a:solidFill>
                <a:srgbClr val="4472C4">
                  <a:lumMod val="50000"/>
                </a:srgbClr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44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1380" y="1686445"/>
            <a:ext cx="5448841" cy="4887389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DFE07DAA-E473-429E-FA7B-C1A2F03BA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D162B-5319-462D-BC8B-165E988EFA49}" type="slidenum">
              <a:rPr lang="ru-RU" smtClean="0"/>
              <a:t>6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2606" y="1024148"/>
            <a:ext cx="5359686" cy="440120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Открыть брокерский счет (или ИИС) / заключить договор</a:t>
            </a:r>
          </a:p>
          <a:p>
            <a:pPr marL="342900" indent="-342900">
              <a:buAutoNum type="arabicPeriod"/>
            </a:pPr>
            <a:endParaRPr lang="ru-RU" sz="2000" b="1" dirty="0">
              <a:solidFill>
                <a:schemeClr val="accent5">
                  <a:lumMod val="50000"/>
                </a:schemeClr>
              </a:solidFill>
              <a:latin typeface="Book Antiqua" panose="02040602050305030304" pitchFamily="18" charset="0"/>
            </a:endParaRPr>
          </a:p>
          <a:p>
            <a:pPr marL="342900" indent="-342900">
              <a:buAutoNum type="arabicPeriod"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Выбрать актив / стратегию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инвестирования/ внести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средства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по договору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Book Antiqua" panose="02040602050305030304" pitchFamily="18" charset="0"/>
            </a:endParaRPr>
          </a:p>
          <a:p>
            <a:pPr marL="342900" indent="-342900">
              <a:buAutoNum type="arabicPeriod"/>
            </a:pPr>
            <a:endParaRPr lang="ru-RU" sz="2000" b="1" dirty="0">
              <a:solidFill>
                <a:schemeClr val="accent5">
                  <a:lumMod val="50000"/>
                </a:schemeClr>
              </a:solidFill>
              <a:latin typeface="Book Antiqua" panose="02040602050305030304" pitchFamily="18" charset="0"/>
            </a:endParaRPr>
          </a:p>
          <a:p>
            <a:pPr marL="342900" indent="-342900">
              <a:buAutoNum type="arabicPeriod"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Посредник обрабатывает заявку / выбирает активы </a:t>
            </a:r>
            <a:b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</a:b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для инвестирования</a:t>
            </a:r>
          </a:p>
          <a:p>
            <a:pPr marL="342900" indent="-342900">
              <a:buAutoNum type="arabicPeriod"/>
            </a:pPr>
            <a:endParaRPr lang="ru-RU" sz="2000" b="1" dirty="0">
              <a:solidFill>
                <a:schemeClr val="accent5">
                  <a:lumMod val="50000"/>
                </a:schemeClr>
              </a:solidFill>
              <a:latin typeface="Book Antiqua" panose="02040602050305030304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Актив зачисляется в инвестиционный портфель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*/ начисляется доход </a:t>
            </a:r>
            <a:b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</a:b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по договору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Book Antiqua" panose="0204060205030503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7927" y="286266"/>
            <a:ext cx="76386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31B7BC"/>
                </a:solidFill>
                <a:latin typeface="Book Antiqua" panose="020406020503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2. КАК НАЧАТЬ ИНВЕСТИРОВАТЬ?</a:t>
            </a:r>
            <a:endParaRPr lang="ru-RU" sz="3200" b="1" dirty="0">
              <a:solidFill>
                <a:srgbClr val="31B7BC"/>
              </a:solidFill>
              <a:latin typeface="Book Antiqua" panose="0204060205030503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2606" y="5523249"/>
            <a:ext cx="5359686" cy="1015663"/>
          </a:xfrm>
          <a:prstGeom prst="rect">
            <a:avLst/>
          </a:prstGeom>
          <a:ln>
            <a:solidFill>
              <a:srgbClr val="31B7BC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31B7BC"/>
                </a:solidFill>
                <a:latin typeface="Book Antiqua" panose="02040602050305030304" pitchFamily="18" charset="0"/>
              </a:rPr>
              <a:t>*Инвестиционный портфель </a:t>
            </a:r>
            <a:r>
              <a:rPr lang="ru-RU" sz="2000" b="1" dirty="0">
                <a:solidFill>
                  <a:srgbClr val="04294A"/>
                </a:solidFill>
                <a:latin typeface="Book Antiqua" panose="02040602050305030304" pitchFamily="18" charset="0"/>
              </a:rPr>
              <a:t>- </a:t>
            </a:r>
            <a:r>
              <a:rPr lang="ru-RU" sz="2000" dirty="0">
                <a:solidFill>
                  <a:schemeClr val="tx1"/>
                </a:solidFill>
                <a:latin typeface="Book Antiqua" panose="02040602050305030304" pitchFamily="18" charset="0"/>
              </a:rPr>
              <a:t>комплекс инструментов для эффективной работы Вашего капитала на Вас.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814607" y="6488668"/>
            <a:ext cx="6292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chemeClr val="bg2"/>
                </a:solidFill>
                <a:latin typeface="Book Antiqua" panose="02040602050305030304" pitchFamily="18" charset="0"/>
              </a:rPr>
              <a:t>Источник статистических данных </a:t>
            </a:r>
            <a:r>
              <a:rPr lang="ru-RU" i="1" dirty="0" smtClean="0">
                <a:solidFill>
                  <a:schemeClr val="bg2"/>
                </a:solidFill>
                <a:latin typeface="Book Antiqua" panose="02040602050305030304" pitchFamily="18" charset="0"/>
              </a:rPr>
              <a:t>ПАО Московская Биржа</a:t>
            </a:r>
            <a:endParaRPr lang="ru-RU" i="1" dirty="0">
              <a:solidFill>
                <a:schemeClr val="bg2"/>
              </a:solidFill>
              <a:latin typeface="Book Antiqua" panose="0204060205030503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42690" y="786726"/>
            <a:ext cx="6029587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1D6D71"/>
                </a:solidFill>
                <a:latin typeface="Book Antiqua" panose="02040602050305030304" pitchFamily="18" charset="0"/>
              </a:rPr>
              <a:t>37,2 </a:t>
            </a:r>
            <a:r>
              <a:rPr lang="ru-RU" sz="5400" b="1" dirty="0">
                <a:solidFill>
                  <a:srgbClr val="1D6D71"/>
                </a:solidFill>
                <a:latin typeface="Book Antiqua" panose="02040602050305030304" pitchFamily="18" charset="0"/>
              </a:rPr>
              <a:t>млн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человек имеют брокерский счет </a:t>
            </a:r>
            <a:endParaRPr lang="ru-RU" sz="3200" b="1" dirty="0">
              <a:solidFill>
                <a:schemeClr val="accent5">
                  <a:lumMod val="50000"/>
                </a:schemeClr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538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168" y="100208"/>
            <a:ext cx="6417925" cy="5779213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D162B-5319-462D-BC8B-165E988EFA49}" type="slidenum">
              <a:rPr lang="ru-RU" smtClean="0"/>
              <a:t>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91616" y="352047"/>
            <a:ext cx="11533927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31B7BC"/>
                </a:solidFill>
                <a:latin typeface="Book Antiqua" panose="020406020503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ИНСТРУМЕНТЫ И МЕХАНИЗМЫ ДЛЯ ИНВЕСТИЦИЙ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215876" y="3731448"/>
            <a:ext cx="5376511" cy="230832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u="sng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АКТИВЫ ДЛЯ ИНВЕСТИРОВАНИЯ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b="1" dirty="0">
              <a:solidFill>
                <a:schemeClr val="accent5">
                  <a:lumMod val="50000"/>
                </a:schemeClr>
              </a:solidFill>
              <a:latin typeface="Book Antiqua" panose="0204060205030503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АКЦИИ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ОБЛИГАЦИИ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ОФЗ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ПАИ ИНВЕСТИЦИОННЫХ ФОНДОВ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ДРАГОЦЕННЫЕ МЕТАЛЛЫ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ВАЛЮТА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7565" y="1152266"/>
            <a:ext cx="5376511" cy="2031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u="sng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МЕХАНИЗМЫ ДЛЯ ИНВЕСТИРОВАНИЯ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b="1" dirty="0">
              <a:solidFill>
                <a:schemeClr val="accent5">
                  <a:lumMod val="50000"/>
                </a:schemeClr>
              </a:solidFill>
              <a:latin typeface="Book Antiqua" panose="0204060205030503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БРОКЕРСКИЙ СЧЕТ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ИИС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ПДС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ДОВЕРИТЕЛЬНОЕ УПРАВЛЕНИЕ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ПИФ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564" y="3389964"/>
            <a:ext cx="5376511" cy="3148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45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D162B-5319-462D-BC8B-165E988EFA49}" type="slidenum">
              <a:rPr lang="ru-RU" smtClean="0"/>
              <a:t>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91616" y="352047"/>
            <a:ext cx="83487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31B7BC"/>
                </a:solidFill>
                <a:latin typeface="Book Antiqua" panose="020406020503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ПЛОЩАДКА ДЛЯ ИНВЕСТИРОВАНИЯ</a:t>
            </a:r>
          </a:p>
        </p:txBody>
      </p:sp>
      <p:pic>
        <p:nvPicPr>
          <p:cNvPr id="1026" name="Picture 2" descr="О компании МОСКОВСКАЯ БИРЖА | Московская Бирж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118" y="4340855"/>
            <a:ext cx="5206321" cy="229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2686" y="5245919"/>
            <a:ext cx="4798423" cy="6537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7414" y="1112186"/>
            <a:ext cx="5284586" cy="352305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91616" y="1266167"/>
            <a:ext cx="70191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Фондовая биржа -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финансовый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супермаркет (торговая площадка),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где можно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приобрести либо продать активы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.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91616" y="2032531"/>
            <a:ext cx="650107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anose="02040602050305030304" pitchFamily="18" charset="0"/>
              </a:rPr>
              <a:t>Биржа:</a:t>
            </a: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anose="02040602050305030304" pitchFamily="18" charset="0"/>
              </a:rPr>
              <a:t>создает условия, чтобы продавцы и покупатели могли найти друг друга;</a:t>
            </a: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anose="02040602050305030304" pitchFamily="18" charset="0"/>
              </a:rPr>
              <a:t>следит за правилами торгов и выполнением договоров;</a:t>
            </a:r>
          </a:p>
          <a:p>
            <a:pPr marL="285750" marR="0" lvl="0" indent="-285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Book Antiqua" panose="02040602050305030304" pitchFamily="18" charset="0"/>
              </a:rPr>
              <a:t>хранит информацию и документы о сделках;</a:t>
            </a:r>
          </a:p>
          <a:p>
            <a:pPr marL="285750" lvl="0" indent="-285750" algn="just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altLang="ru-RU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предоставляет </a:t>
            </a:r>
            <a:r>
              <a:rPr lang="ru-RU" altLang="ru-RU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участникам рынка и инвесторам информацию о торгах, статистику и аналитические данные.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33216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0661" y="2222636"/>
            <a:ext cx="4647862" cy="4416357"/>
          </a:xfrm>
          <a:prstGeom prst="rect">
            <a:avLst/>
          </a:prstGeom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FB67A07-8EAF-47CE-9973-91C1B2CEE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D162B-5319-462D-BC8B-165E988EFA49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8A7440B0-24A7-4636-A3A4-C26B697C5708}"/>
              </a:ext>
            </a:extLst>
          </p:cNvPr>
          <p:cNvSpPr txBox="1">
            <a:spLocks/>
          </p:cNvSpPr>
          <p:nvPr/>
        </p:nvSpPr>
        <p:spPr>
          <a:xfrm>
            <a:off x="252274" y="373749"/>
            <a:ext cx="1168625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>
                <a:solidFill>
                  <a:srgbClr val="31B7BC"/>
                </a:solidFill>
                <a:latin typeface="Book Antiqua" panose="020406020503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Доверительное управление </a:t>
            </a:r>
            <a:br>
              <a:rPr lang="ru-RU" sz="4000" b="1" dirty="0">
                <a:solidFill>
                  <a:srgbClr val="31B7BC"/>
                </a:solidFill>
                <a:latin typeface="Book Antiqua" panose="02040602050305030304" pitchFamily="18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4000" b="1" dirty="0">
                <a:solidFill>
                  <a:srgbClr val="31B7BC"/>
                </a:solidFill>
                <a:latin typeface="Book Antiqua" panose="0204060205030503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или пассивный доход</a:t>
            </a:r>
            <a:endParaRPr lang="ru-RU" sz="4000" b="1" dirty="0">
              <a:solidFill>
                <a:srgbClr val="31B7BC"/>
              </a:solidFill>
              <a:latin typeface="Book Antiqua" panose="0204060205030503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22600B-305A-4137-AAE6-91B279C080BB}"/>
              </a:ext>
            </a:extLst>
          </p:cNvPr>
          <p:cNvSpPr txBox="1"/>
          <p:nvPr/>
        </p:nvSpPr>
        <p:spPr>
          <a:xfrm>
            <a:off x="252274" y="1792309"/>
            <a:ext cx="691383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Доверительное управление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—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 услуга, при которой клиент поручает посреднику распоряжаться своим портфелем. Инвестиционные решения в интересах клиента принимают профессиональные посредники. Они же совершают сделки и пересматривают состав портфеля.</a:t>
            </a:r>
            <a:endParaRPr lang="ru-RU" sz="2000" i="0" dirty="0">
              <a:solidFill>
                <a:schemeClr val="accent5">
                  <a:lumMod val="50000"/>
                </a:schemeClr>
              </a:solidFill>
              <a:effectLst/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9D41988-54C3-46B6-9E3E-B620B4877135}"/>
              </a:ext>
            </a:extLst>
          </p:cNvPr>
          <p:cNvSpPr txBox="1"/>
          <p:nvPr/>
        </p:nvSpPr>
        <p:spPr>
          <a:xfrm>
            <a:off x="1397856" y="4383247"/>
            <a:ext cx="26119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i="0" dirty="0">
                <a:solidFill>
                  <a:srgbClr val="004F9C"/>
                </a:solidFill>
                <a:effectLst/>
                <a:latin typeface="Book Antiqua" panose="02040602050305030304" pitchFamily="18" charset="0"/>
                <a:cs typeface="Arial" panose="020B0604020202020204" pitchFamily="34" charset="0"/>
              </a:rPr>
              <a:t>Преимущества:</a:t>
            </a:r>
            <a:endParaRPr lang="ru-RU" sz="2400" i="0" dirty="0">
              <a:solidFill>
                <a:srgbClr val="004F9C"/>
              </a:solidFill>
              <a:effectLst/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452E5A-E1E7-41D5-AE92-BE8D8FF9BEBD}"/>
              </a:ext>
            </a:extLst>
          </p:cNvPr>
          <p:cNvSpPr txBox="1"/>
          <p:nvPr/>
        </p:nvSpPr>
        <p:spPr>
          <a:xfrm>
            <a:off x="334807" y="5136762"/>
            <a:ext cx="487730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AutoNum type="arabicPeriod"/>
            </a:pPr>
            <a:r>
              <a:rPr lang="ru-RU" b="1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 Экономия времени и усилий</a:t>
            </a:r>
          </a:p>
          <a:p>
            <a:pPr marL="514350" indent="-514350" algn="just">
              <a:buAutoNum type="arabicPeriod"/>
            </a:pPr>
            <a:r>
              <a:rPr lang="ru-RU" b="1" i="0" dirty="0">
                <a:solidFill>
                  <a:srgbClr val="004F9C"/>
                </a:solidFill>
                <a:effectLst/>
                <a:latin typeface="Book Antiqua" panose="02040602050305030304" pitchFamily="18" charset="0"/>
                <a:cs typeface="Arial" panose="020B0604020202020204" pitchFamily="34" charset="0"/>
              </a:rPr>
              <a:t>Индивидуальный подход</a:t>
            </a:r>
          </a:p>
          <a:p>
            <a:pPr marL="514350" indent="-514350" algn="just">
              <a:buAutoNum type="arabicPeriod"/>
            </a:pPr>
            <a:r>
              <a:rPr lang="ru-RU" b="1" dirty="0">
                <a:solidFill>
                  <a:srgbClr val="004F9C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Профессиональное управление</a:t>
            </a:r>
            <a:endParaRPr lang="ru-RU" b="1" i="0" dirty="0">
              <a:solidFill>
                <a:srgbClr val="004F9C"/>
              </a:solidFill>
              <a:effectLst/>
              <a:latin typeface="Book Antiqua" panose="02040602050305030304" pitchFamily="18" charset="0"/>
              <a:cs typeface="Arial" panose="020B0604020202020204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34807" y="5086891"/>
            <a:ext cx="4738059" cy="973201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>
              <a:solidFill>
                <a:srgbClr val="004F9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oogle Shape;2911;p36">
            <a:extLst>
              <a:ext uri="{FF2B5EF4-FFF2-40B4-BE49-F238E27FC236}">
                <a16:creationId xmlns:a16="http://schemas.microsoft.com/office/drawing/2014/main" id="{D3763F54-7029-1C4D-ADAC-6704D7F682AC}"/>
              </a:ext>
            </a:extLst>
          </p:cNvPr>
          <p:cNvGrpSpPr/>
          <p:nvPr/>
        </p:nvGrpSpPr>
        <p:grpSpPr>
          <a:xfrm>
            <a:off x="383836" y="4070188"/>
            <a:ext cx="761066" cy="773113"/>
            <a:chOff x="2662884" y="1513044"/>
            <a:chExt cx="322914" cy="348543"/>
          </a:xfrm>
          <a:solidFill>
            <a:srgbClr val="004F9F"/>
          </a:solidFill>
        </p:grpSpPr>
        <p:sp>
          <p:nvSpPr>
            <p:cNvPr id="11" name="Google Shape;2912;p36">
              <a:extLst>
                <a:ext uri="{FF2B5EF4-FFF2-40B4-BE49-F238E27FC236}">
                  <a16:creationId xmlns:a16="http://schemas.microsoft.com/office/drawing/2014/main" id="{554B0C64-E34D-AE42-830D-962F4CC6AB06}"/>
                </a:ext>
              </a:extLst>
            </p:cNvPr>
            <p:cNvSpPr/>
            <p:nvPr/>
          </p:nvSpPr>
          <p:spPr>
            <a:xfrm>
              <a:off x="2662884" y="1513044"/>
              <a:ext cx="260663" cy="348543"/>
            </a:xfrm>
            <a:custGeom>
              <a:avLst/>
              <a:gdLst/>
              <a:ahLst/>
              <a:cxnLst/>
              <a:rect l="l" t="t" r="r" b="b"/>
              <a:pathLst>
                <a:path w="8228" h="11002" extrusionOk="0">
                  <a:moveTo>
                    <a:pt x="5692" y="0"/>
                  </a:moveTo>
                  <a:cubicBezTo>
                    <a:pt x="5597" y="0"/>
                    <a:pt x="5525" y="72"/>
                    <a:pt x="5525" y="167"/>
                  </a:cubicBezTo>
                  <a:cubicBezTo>
                    <a:pt x="5525" y="250"/>
                    <a:pt x="5597" y="322"/>
                    <a:pt x="5692" y="322"/>
                  </a:cubicBezTo>
                  <a:lnTo>
                    <a:pt x="7907" y="322"/>
                  </a:lnTo>
                  <a:lnTo>
                    <a:pt x="7907" y="10668"/>
                  </a:lnTo>
                  <a:lnTo>
                    <a:pt x="334" y="10668"/>
                  </a:lnTo>
                  <a:lnTo>
                    <a:pt x="334" y="9406"/>
                  </a:lnTo>
                  <a:cubicBezTo>
                    <a:pt x="334" y="9311"/>
                    <a:pt x="251" y="9240"/>
                    <a:pt x="167" y="9240"/>
                  </a:cubicBezTo>
                  <a:cubicBezTo>
                    <a:pt x="72" y="9240"/>
                    <a:pt x="1" y="9311"/>
                    <a:pt x="1" y="9406"/>
                  </a:cubicBezTo>
                  <a:lnTo>
                    <a:pt x="1" y="10835"/>
                  </a:lnTo>
                  <a:cubicBezTo>
                    <a:pt x="1" y="10918"/>
                    <a:pt x="72" y="11002"/>
                    <a:pt x="167" y="11002"/>
                  </a:cubicBezTo>
                  <a:lnTo>
                    <a:pt x="8049" y="11002"/>
                  </a:lnTo>
                  <a:cubicBezTo>
                    <a:pt x="8145" y="11002"/>
                    <a:pt x="8216" y="10918"/>
                    <a:pt x="8216" y="10835"/>
                  </a:cubicBezTo>
                  <a:lnTo>
                    <a:pt x="8216" y="179"/>
                  </a:lnTo>
                  <a:cubicBezTo>
                    <a:pt x="8228" y="60"/>
                    <a:pt x="8157" y="0"/>
                    <a:pt x="8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913;p36">
              <a:extLst>
                <a:ext uri="{FF2B5EF4-FFF2-40B4-BE49-F238E27FC236}">
                  <a16:creationId xmlns:a16="http://schemas.microsoft.com/office/drawing/2014/main" id="{3D2E847E-8F9A-9644-BD27-A7A2B7AE8B91}"/>
                </a:ext>
              </a:extLst>
            </p:cNvPr>
            <p:cNvSpPr/>
            <p:nvPr/>
          </p:nvSpPr>
          <p:spPr>
            <a:xfrm>
              <a:off x="2663264" y="1513044"/>
              <a:ext cx="165243" cy="282554"/>
            </a:xfrm>
            <a:custGeom>
              <a:avLst/>
              <a:gdLst/>
              <a:ahLst/>
              <a:cxnLst/>
              <a:rect l="l" t="t" r="r" b="b"/>
              <a:pathLst>
                <a:path w="5216" h="8919" extrusionOk="0">
                  <a:moveTo>
                    <a:pt x="2358" y="548"/>
                  </a:moveTo>
                  <a:lnTo>
                    <a:pt x="2358" y="2346"/>
                  </a:lnTo>
                  <a:lnTo>
                    <a:pt x="560" y="2346"/>
                  </a:lnTo>
                  <a:lnTo>
                    <a:pt x="2358" y="548"/>
                  </a:lnTo>
                  <a:close/>
                  <a:moveTo>
                    <a:pt x="2537" y="0"/>
                  </a:moveTo>
                  <a:cubicBezTo>
                    <a:pt x="2418" y="0"/>
                    <a:pt x="2299" y="167"/>
                    <a:pt x="2227" y="238"/>
                  </a:cubicBezTo>
                  <a:lnTo>
                    <a:pt x="108" y="2346"/>
                  </a:lnTo>
                  <a:cubicBezTo>
                    <a:pt x="60" y="2393"/>
                    <a:pt x="1" y="2441"/>
                    <a:pt x="1" y="2513"/>
                  </a:cubicBezTo>
                  <a:lnTo>
                    <a:pt x="1" y="8751"/>
                  </a:lnTo>
                  <a:cubicBezTo>
                    <a:pt x="1" y="8835"/>
                    <a:pt x="72" y="8918"/>
                    <a:pt x="167" y="8918"/>
                  </a:cubicBezTo>
                  <a:cubicBezTo>
                    <a:pt x="263" y="8918"/>
                    <a:pt x="334" y="8835"/>
                    <a:pt x="334" y="8751"/>
                  </a:cubicBezTo>
                  <a:lnTo>
                    <a:pt x="334" y="2667"/>
                  </a:lnTo>
                  <a:lnTo>
                    <a:pt x="2525" y="2667"/>
                  </a:lnTo>
                  <a:cubicBezTo>
                    <a:pt x="2608" y="2667"/>
                    <a:pt x="2680" y="2584"/>
                    <a:pt x="2680" y="2501"/>
                  </a:cubicBezTo>
                  <a:lnTo>
                    <a:pt x="2680" y="310"/>
                  </a:lnTo>
                  <a:lnTo>
                    <a:pt x="5049" y="310"/>
                  </a:lnTo>
                  <a:cubicBezTo>
                    <a:pt x="5144" y="310"/>
                    <a:pt x="5216" y="238"/>
                    <a:pt x="5216" y="143"/>
                  </a:cubicBezTo>
                  <a:cubicBezTo>
                    <a:pt x="5216" y="60"/>
                    <a:pt x="5132" y="0"/>
                    <a:pt x="50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2914;p36">
              <a:extLst>
                <a:ext uri="{FF2B5EF4-FFF2-40B4-BE49-F238E27FC236}">
                  <a16:creationId xmlns:a16="http://schemas.microsoft.com/office/drawing/2014/main" id="{8B1ED8CA-887E-054E-AC01-646397A96C5C}"/>
                </a:ext>
              </a:extLst>
            </p:cNvPr>
            <p:cNvSpPr/>
            <p:nvPr/>
          </p:nvSpPr>
          <p:spPr>
            <a:xfrm>
              <a:off x="2717596" y="1747634"/>
              <a:ext cx="152412" cy="10613"/>
            </a:xfrm>
            <a:custGeom>
              <a:avLst/>
              <a:gdLst/>
              <a:ahLst/>
              <a:cxnLst/>
              <a:rect l="l" t="t" r="r" b="b"/>
              <a:pathLst>
                <a:path w="4811" h="335" extrusionOk="0">
                  <a:moveTo>
                    <a:pt x="167" y="1"/>
                  </a:moveTo>
                  <a:cubicBezTo>
                    <a:pt x="72" y="1"/>
                    <a:pt x="0" y="84"/>
                    <a:pt x="0" y="168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4644" y="334"/>
                  </a:lnTo>
                  <a:cubicBezTo>
                    <a:pt x="4739" y="334"/>
                    <a:pt x="4810" y="263"/>
                    <a:pt x="4810" y="168"/>
                  </a:cubicBezTo>
                  <a:cubicBezTo>
                    <a:pt x="4798" y="84"/>
                    <a:pt x="4739" y="1"/>
                    <a:pt x="4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2915;p36">
              <a:extLst>
                <a:ext uri="{FF2B5EF4-FFF2-40B4-BE49-F238E27FC236}">
                  <a16:creationId xmlns:a16="http://schemas.microsoft.com/office/drawing/2014/main" id="{F95930BD-2A65-7344-AFE2-19329621B5C2}"/>
                </a:ext>
              </a:extLst>
            </p:cNvPr>
            <p:cNvSpPr/>
            <p:nvPr/>
          </p:nvSpPr>
          <p:spPr>
            <a:xfrm>
              <a:off x="2788876" y="1809886"/>
              <a:ext cx="81132" cy="10581"/>
            </a:xfrm>
            <a:custGeom>
              <a:avLst/>
              <a:gdLst/>
              <a:ahLst/>
              <a:cxnLst/>
              <a:rect l="l" t="t" r="r" b="b"/>
              <a:pathLst>
                <a:path w="2561" h="334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2394" y="334"/>
                  </a:lnTo>
                  <a:cubicBezTo>
                    <a:pt x="2489" y="334"/>
                    <a:pt x="2560" y="262"/>
                    <a:pt x="2560" y="167"/>
                  </a:cubicBezTo>
                  <a:cubicBezTo>
                    <a:pt x="2560" y="84"/>
                    <a:pt x="2489" y="1"/>
                    <a:pt x="23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2916;p36">
              <a:extLst>
                <a:ext uri="{FF2B5EF4-FFF2-40B4-BE49-F238E27FC236}">
                  <a16:creationId xmlns:a16="http://schemas.microsoft.com/office/drawing/2014/main" id="{5E73113C-E372-7845-8121-1B37DFF4A115}"/>
                </a:ext>
              </a:extLst>
            </p:cNvPr>
            <p:cNvSpPr/>
            <p:nvPr/>
          </p:nvSpPr>
          <p:spPr>
            <a:xfrm>
              <a:off x="2717596" y="1722385"/>
              <a:ext cx="152412" cy="10201"/>
            </a:xfrm>
            <a:custGeom>
              <a:avLst/>
              <a:gdLst/>
              <a:ahLst/>
              <a:cxnLst/>
              <a:rect l="l" t="t" r="r" b="b"/>
              <a:pathLst>
                <a:path w="4811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4644" y="322"/>
                  </a:lnTo>
                  <a:cubicBezTo>
                    <a:pt x="4739" y="322"/>
                    <a:pt x="4810" y="250"/>
                    <a:pt x="4810" y="167"/>
                  </a:cubicBezTo>
                  <a:cubicBezTo>
                    <a:pt x="4798" y="60"/>
                    <a:pt x="4739" y="0"/>
                    <a:pt x="46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2917;p36">
              <a:extLst>
                <a:ext uri="{FF2B5EF4-FFF2-40B4-BE49-F238E27FC236}">
                  <a16:creationId xmlns:a16="http://schemas.microsoft.com/office/drawing/2014/main" id="{ECB5A1C4-AE7A-9449-A90B-111966390573}"/>
                </a:ext>
              </a:extLst>
            </p:cNvPr>
            <p:cNvSpPr/>
            <p:nvPr/>
          </p:nvSpPr>
          <p:spPr>
            <a:xfrm>
              <a:off x="2717596" y="1696344"/>
              <a:ext cx="152412" cy="10613"/>
            </a:xfrm>
            <a:custGeom>
              <a:avLst/>
              <a:gdLst/>
              <a:ahLst/>
              <a:cxnLst/>
              <a:rect l="l" t="t" r="r" b="b"/>
              <a:pathLst>
                <a:path w="4811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4644" y="334"/>
                  </a:lnTo>
                  <a:cubicBezTo>
                    <a:pt x="4739" y="334"/>
                    <a:pt x="4810" y="251"/>
                    <a:pt x="4810" y="167"/>
                  </a:cubicBezTo>
                  <a:cubicBezTo>
                    <a:pt x="4798" y="72"/>
                    <a:pt x="4739" y="1"/>
                    <a:pt x="4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2918;p36">
              <a:extLst>
                <a:ext uri="{FF2B5EF4-FFF2-40B4-BE49-F238E27FC236}">
                  <a16:creationId xmlns:a16="http://schemas.microsoft.com/office/drawing/2014/main" id="{07A9C474-987E-8845-A7F7-2B8A5E5129C6}"/>
                </a:ext>
              </a:extLst>
            </p:cNvPr>
            <p:cNvSpPr/>
            <p:nvPr/>
          </p:nvSpPr>
          <p:spPr>
            <a:xfrm>
              <a:off x="2717596" y="1670335"/>
              <a:ext cx="152412" cy="10581"/>
            </a:xfrm>
            <a:custGeom>
              <a:avLst/>
              <a:gdLst/>
              <a:ahLst/>
              <a:cxnLst/>
              <a:rect l="l" t="t" r="r" b="b"/>
              <a:pathLst>
                <a:path w="4811" h="334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4644" y="334"/>
                  </a:lnTo>
                  <a:cubicBezTo>
                    <a:pt x="4739" y="334"/>
                    <a:pt x="4810" y="262"/>
                    <a:pt x="4810" y="167"/>
                  </a:cubicBezTo>
                  <a:cubicBezTo>
                    <a:pt x="4810" y="84"/>
                    <a:pt x="4739" y="0"/>
                    <a:pt x="46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920;p36">
              <a:extLst>
                <a:ext uri="{FF2B5EF4-FFF2-40B4-BE49-F238E27FC236}">
                  <a16:creationId xmlns:a16="http://schemas.microsoft.com/office/drawing/2014/main" id="{2A627E7D-FABE-7040-9642-30E2DFD84ADC}"/>
                </a:ext>
              </a:extLst>
            </p:cNvPr>
            <p:cNvSpPr/>
            <p:nvPr/>
          </p:nvSpPr>
          <p:spPr>
            <a:xfrm>
              <a:off x="2881352" y="1540424"/>
              <a:ext cx="16220" cy="15872"/>
            </a:xfrm>
            <a:custGeom>
              <a:avLst/>
              <a:gdLst/>
              <a:ahLst/>
              <a:cxnLst/>
              <a:rect l="l" t="t" r="r" b="b"/>
              <a:pathLst>
                <a:path w="512" h="501" extrusionOk="0">
                  <a:moveTo>
                    <a:pt x="262" y="1"/>
                  </a:moveTo>
                  <a:cubicBezTo>
                    <a:pt x="131" y="1"/>
                    <a:pt x="0" y="120"/>
                    <a:pt x="0" y="251"/>
                  </a:cubicBezTo>
                  <a:cubicBezTo>
                    <a:pt x="0" y="382"/>
                    <a:pt x="119" y="501"/>
                    <a:pt x="262" y="501"/>
                  </a:cubicBezTo>
                  <a:cubicBezTo>
                    <a:pt x="393" y="501"/>
                    <a:pt x="512" y="382"/>
                    <a:pt x="512" y="251"/>
                  </a:cubicBezTo>
                  <a:cubicBezTo>
                    <a:pt x="512" y="120"/>
                    <a:pt x="393" y="1"/>
                    <a:pt x="2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921;p36">
              <a:extLst>
                <a:ext uri="{FF2B5EF4-FFF2-40B4-BE49-F238E27FC236}">
                  <a16:creationId xmlns:a16="http://schemas.microsoft.com/office/drawing/2014/main" id="{ACCEBB5E-4CCA-7247-8A6D-93883FA11DC5}"/>
                </a:ext>
              </a:extLst>
            </p:cNvPr>
            <p:cNvSpPr/>
            <p:nvPr/>
          </p:nvSpPr>
          <p:spPr>
            <a:xfrm>
              <a:off x="2943537" y="1513044"/>
              <a:ext cx="42261" cy="347783"/>
            </a:xfrm>
            <a:custGeom>
              <a:avLst/>
              <a:gdLst/>
              <a:ahLst/>
              <a:cxnLst/>
              <a:rect l="l" t="t" r="r" b="b"/>
              <a:pathLst>
                <a:path w="1334" h="10978" extrusionOk="0">
                  <a:moveTo>
                    <a:pt x="667" y="310"/>
                  </a:moveTo>
                  <a:cubicBezTo>
                    <a:pt x="857" y="310"/>
                    <a:pt x="1012" y="477"/>
                    <a:pt x="1012" y="655"/>
                  </a:cubicBezTo>
                  <a:lnTo>
                    <a:pt x="1012" y="1477"/>
                  </a:lnTo>
                  <a:lnTo>
                    <a:pt x="321" y="1477"/>
                  </a:lnTo>
                  <a:lnTo>
                    <a:pt x="321" y="655"/>
                  </a:lnTo>
                  <a:cubicBezTo>
                    <a:pt x="321" y="465"/>
                    <a:pt x="488" y="310"/>
                    <a:pt x="667" y="310"/>
                  </a:cubicBezTo>
                  <a:close/>
                  <a:moveTo>
                    <a:pt x="1024" y="1798"/>
                  </a:moveTo>
                  <a:lnTo>
                    <a:pt x="1024" y="2453"/>
                  </a:lnTo>
                  <a:lnTo>
                    <a:pt x="321" y="2453"/>
                  </a:lnTo>
                  <a:lnTo>
                    <a:pt x="321" y="1798"/>
                  </a:lnTo>
                  <a:close/>
                  <a:moveTo>
                    <a:pt x="964" y="9597"/>
                  </a:moveTo>
                  <a:lnTo>
                    <a:pt x="833" y="10525"/>
                  </a:lnTo>
                  <a:cubicBezTo>
                    <a:pt x="810" y="10597"/>
                    <a:pt x="750" y="10656"/>
                    <a:pt x="679" y="10656"/>
                  </a:cubicBezTo>
                  <a:cubicBezTo>
                    <a:pt x="607" y="10656"/>
                    <a:pt x="536" y="10597"/>
                    <a:pt x="536" y="10525"/>
                  </a:cubicBezTo>
                  <a:lnTo>
                    <a:pt x="417" y="9597"/>
                  </a:lnTo>
                  <a:close/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1631"/>
                  </a:lnTo>
                  <a:lnTo>
                    <a:pt x="0" y="2822"/>
                  </a:lnTo>
                  <a:lnTo>
                    <a:pt x="0" y="4810"/>
                  </a:lnTo>
                  <a:cubicBezTo>
                    <a:pt x="0" y="4894"/>
                    <a:pt x="71" y="4965"/>
                    <a:pt x="167" y="4965"/>
                  </a:cubicBezTo>
                  <a:cubicBezTo>
                    <a:pt x="250" y="4965"/>
                    <a:pt x="321" y="4894"/>
                    <a:pt x="321" y="4810"/>
                  </a:cubicBezTo>
                  <a:lnTo>
                    <a:pt x="321" y="2763"/>
                  </a:lnTo>
                  <a:lnTo>
                    <a:pt x="1024" y="2763"/>
                  </a:lnTo>
                  <a:lnTo>
                    <a:pt x="1024" y="9275"/>
                  </a:lnTo>
                  <a:lnTo>
                    <a:pt x="321" y="9275"/>
                  </a:lnTo>
                  <a:lnTo>
                    <a:pt x="321" y="5430"/>
                  </a:lnTo>
                  <a:cubicBezTo>
                    <a:pt x="321" y="5346"/>
                    <a:pt x="250" y="5263"/>
                    <a:pt x="167" y="5263"/>
                  </a:cubicBezTo>
                  <a:cubicBezTo>
                    <a:pt x="71" y="5263"/>
                    <a:pt x="0" y="5346"/>
                    <a:pt x="0" y="5430"/>
                  </a:cubicBezTo>
                  <a:lnTo>
                    <a:pt x="0" y="9430"/>
                  </a:lnTo>
                  <a:cubicBezTo>
                    <a:pt x="0" y="9490"/>
                    <a:pt x="24" y="9537"/>
                    <a:pt x="60" y="9561"/>
                  </a:cubicBezTo>
                  <a:lnTo>
                    <a:pt x="191" y="10561"/>
                  </a:lnTo>
                  <a:cubicBezTo>
                    <a:pt x="226" y="10799"/>
                    <a:pt x="429" y="10978"/>
                    <a:pt x="667" y="10978"/>
                  </a:cubicBezTo>
                  <a:cubicBezTo>
                    <a:pt x="905" y="10978"/>
                    <a:pt x="1119" y="10799"/>
                    <a:pt x="1143" y="10561"/>
                  </a:cubicBezTo>
                  <a:lnTo>
                    <a:pt x="1274" y="9561"/>
                  </a:lnTo>
                  <a:cubicBezTo>
                    <a:pt x="1322" y="9537"/>
                    <a:pt x="1334" y="9490"/>
                    <a:pt x="1334" y="9430"/>
                  </a:cubicBezTo>
                  <a:lnTo>
                    <a:pt x="1334" y="2822"/>
                  </a:lnTo>
                  <a:lnTo>
                    <a:pt x="1334" y="1631"/>
                  </a:lnTo>
                  <a:lnTo>
                    <a:pt x="1334" y="667"/>
                  </a:lnTo>
                  <a:cubicBezTo>
                    <a:pt x="1334" y="298"/>
                    <a:pt x="1036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723578" y="286284"/>
            <a:ext cx="421494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rgbClr val="1D6D71"/>
                </a:solidFill>
                <a:latin typeface="Book Antiqua" panose="02040602050305030304" pitchFamily="18" charset="0"/>
              </a:rPr>
              <a:t>~ </a:t>
            </a:r>
            <a:r>
              <a:rPr lang="ru-RU" sz="6600" dirty="0" smtClean="0">
                <a:solidFill>
                  <a:srgbClr val="1D6D71"/>
                </a:solidFill>
                <a:latin typeface="Book Antiqua" panose="02040602050305030304" pitchFamily="18" charset="0"/>
              </a:rPr>
              <a:t>2 трлн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активов находится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в доверительном управлении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Book Antiqua" panose="02040602050305030304" pitchFamily="18" charset="0"/>
              </a:rPr>
              <a:t>	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549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1180</Words>
  <Application>Microsoft Office PowerPoint</Application>
  <PresentationFormat>Широкоэкранный</PresentationFormat>
  <Paragraphs>214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1" baseType="lpstr">
      <vt:lpstr>Arial</vt:lpstr>
      <vt:lpstr>Book Antiqua</vt:lpstr>
      <vt:lpstr>Calibri</vt:lpstr>
      <vt:lpstr>Calibri Light</vt:lpstr>
      <vt:lpstr>Cambria</vt:lpstr>
      <vt:lpstr>Proxima Nova Semibold</vt:lpstr>
      <vt:lpstr>Times New Roman</vt:lpstr>
      <vt:lpstr>Verdana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2025-07-01T13:05:50Z</dcterms:created>
  <dcterms:modified xsi:type="dcterms:W3CDTF">2025-08-01T13:35:14Z</dcterms:modified>
</cp:coreProperties>
</file>